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76" r:id="rId4"/>
    <p:sldId id="278" r:id="rId5"/>
    <p:sldId id="279" r:id="rId6"/>
    <p:sldId id="27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80" r:id="rId18"/>
    <p:sldId id="270" r:id="rId19"/>
    <p:sldId id="271" r:id="rId20"/>
    <p:sldId id="274" r:id="rId21"/>
    <p:sldId id="275" r:id="rId22"/>
  </p:sldIdLst>
  <p:sldSz cx="12192000" cy="6858000"/>
  <p:notesSz cx="12192000" cy="6858000"/>
  <p:embeddedFontLst>
    <p:embeddedFont>
      <p:font typeface="Trebuchet MS" pitchFamily="34" charset="0"/>
      <p:regular r:id="rId23"/>
      <p:bold r:id="rId24"/>
      <p:italic r:id="rId25"/>
      <p:boldItalic r:id="rId26"/>
    </p:embeddedFont>
    <p:embeddedFont>
      <p:font typeface="Verdana" pitchFamily="34" charset="0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</p:embeddedFont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69"/>
            <a:ext cx="1552956" cy="149994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31180" cy="20147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4772" y="0"/>
            <a:ext cx="10585704" cy="13472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353312" cy="7071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453896"/>
            <a:ext cx="6824472" cy="21183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19115" y="1578863"/>
            <a:ext cx="5375147" cy="175717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95231" y="2770632"/>
            <a:ext cx="3095244" cy="322935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54508"/>
            <a:ext cx="12190476" cy="35143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2647187"/>
            <a:ext cx="12190476" cy="420776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6114287"/>
            <a:ext cx="2519172" cy="74066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1812035"/>
            <a:ext cx="8317992" cy="248259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29016" y="2150364"/>
            <a:ext cx="1836420" cy="9357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7931" y="0"/>
            <a:ext cx="3403091" cy="17983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5" y="0"/>
            <a:ext cx="896112" cy="3840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1856" y="2537460"/>
            <a:ext cx="7946135" cy="190957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464040" y="2897123"/>
            <a:ext cx="2503931" cy="85801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915" y="1578863"/>
            <a:ext cx="5585460" cy="179831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88235" y="429768"/>
            <a:ext cx="10079735" cy="282397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14588" y="3253740"/>
            <a:ext cx="3675888" cy="3025140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0" y="5861304"/>
            <a:ext cx="12192000" cy="996950"/>
          </a:xfrm>
          <a:custGeom>
            <a:avLst/>
            <a:gdLst/>
            <a:ahLst/>
            <a:cxnLst/>
            <a:rect l="l" t="t" r="r" b="b"/>
            <a:pathLst>
              <a:path w="12192000" h="996950">
                <a:moveTo>
                  <a:pt x="12192000" y="0"/>
                </a:moveTo>
                <a:lnTo>
                  <a:pt x="0" y="0"/>
                </a:lnTo>
                <a:lnTo>
                  <a:pt x="0" y="996693"/>
                </a:lnTo>
                <a:lnTo>
                  <a:pt x="12192000" y="996693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8887968" y="3331462"/>
            <a:ext cx="3167380" cy="3435350"/>
          </a:xfrm>
          <a:custGeom>
            <a:avLst/>
            <a:gdLst/>
            <a:ahLst/>
            <a:cxnLst/>
            <a:rect l="l" t="t" r="r" b="b"/>
            <a:pathLst>
              <a:path w="3167379" h="3435350">
                <a:moveTo>
                  <a:pt x="3166872" y="0"/>
                </a:moveTo>
                <a:lnTo>
                  <a:pt x="0" y="0"/>
                </a:lnTo>
                <a:lnTo>
                  <a:pt x="0" y="3435096"/>
                </a:lnTo>
                <a:lnTo>
                  <a:pt x="3166872" y="3435096"/>
                </a:lnTo>
                <a:lnTo>
                  <a:pt x="3166872" y="0"/>
                </a:lnTo>
                <a:close/>
              </a:path>
            </a:pathLst>
          </a:custGeom>
          <a:solidFill>
            <a:srgbClr val="E7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345691" y="1813560"/>
            <a:ext cx="8761095" cy="3434079"/>
          </a:xfrm>
          <a:custGeom>
            <a:avLst/>
            <a:gdLst/>
            <a:ahLst/>
            <a:cxnLst/>
            <a:rect l="l" t="t" r="r" b="b"/>
            <a:pathLst>
              <a:path w="8761095" h="3434079">
                <a:moveTo>
                  <a:pt x="0" y="0"/>
                </a:moveTo>
                <a:lnTo>
                  <a:pt x="540639" y="3433572"/>
                </a:lnTo>
                <a:lnTo>
                  <a:pt x="8760841" y="3138297"/>
                </a:lnTo>
                <a:lnTo>
                  <a:pt x="8048243" y="430022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0" y="0"/>
            <a:ext cx="12192000" cy="1529080"/>
          </a:xfrm>
          <a:custGeom>
            <a:avLst/>
            <a:gdLst/>
            <a:ahLst/>
            <a:cxnLst/>
            <a:rect l="l" t="t" r="r" b="b"/>
            <a:pathLst>
              <a:path w="12192000" h="1529080">
                <a:moveTo>
                  <a:pt x="12192000" y="0"/>
                </a:moveTo>
                <a:lnTo>
                  <a:pt x="0" y="0"/>
                </a:lnTo>
                <a:lnTo>
                  <a:pt x="0" y="1528572"/>
                </a:lnTo>
                <a:lnTo>
                  <a:pt x="12192000" y="1528572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72440" y="208788"/>
            <a:ext cx="3026664" cy="1171955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11440" y="124968"/>
            <a:ext cx="4405884" cy="11719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24836" y="2372309"/>
            <a:ext cx="7942326" cy="16725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5B5B5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5B5B5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69"/>
            <a:ext cx="1552956" cy="149994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31180" cy="20147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4772" y="0"/>
            <a:ext cx="10585704" cy="13472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353312" cy="7071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453896"/>
            <a:ext cx="6824472" cy="21183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19115" y="1578863"/>
            <a:ext cx="5375147" cy="175717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95231" y="2770632"/>
            <a:ext cx="3095244" cy="322935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54508"/>
            <a:ext cx="12190476" cy="35143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2647187"/>
            <a:ext cx="12190476" cy="420776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6114287"/>
            <a:ext cx="2519172" cy="74066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1812035"/>
            <a:ext cx="8317992" cy="248259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29016" y="2150364"/>
            <a:ext cx="1836420" cy="9357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7931" y="0"/>
            <a:ext cx="3403091" cy="17983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5" y="0"/>
            <a:ext cx="896112" cy="3840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1856" y="2537460"/>
            <a:ext cx="7946135" cy="190957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464040" y="2897123"/>
            <a:ext cx="2503931" cy="85801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915" y="1578863"/>
            <a:ext cx="5585460" cy="179831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88235" y="429768"/>
            <a:ext cx="10079735" cy="282397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14588" y="3253740"/>
            <a:ext cx="3675888" cy="3025140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877824" y="195071"/>
            <a:ext cx="10435590" cy="6383020"/>
          </a:xfrm>
          <a:custGeom>
            <a:avLst/>
            <a:gdLst/>
            <a:ahLst/>
            <a:cxnLst/>
            <a:rect l="l" t="t" r="r" b="b"/>
            <a:pathLst>
              <a:path w="10435590" h="6383020">
                <a:moveTo>
                  <a:pt x="0" y="0"/>
                </a:moveTo>
                <a:lnTo>
                  <a:pt x="644016" y="6382512"/>
                </a:lnTo>
                <a:lnTo>
                  <a:pt x="10435590" y="5833732"/>
                </a:lnTo>
                <a:lnTo>
                  <a:pt x="9586722" y="799338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5B5B5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69"/>
            <a:ext cx="1552956" cy="149994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31180" cy="20147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4772" y="0"/>
            <a:ext cx="10585704" cy="13472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353312" cy="7071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453896"/>
            <a:ext cx="6824472" cy="21183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19115" y="1578863"/>
            <a:ext cx="5375147" cy="175717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95231" y="2770632"/>
            <a:ext cx="3095244" cy="322935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54508"/>
            <a:ext cx="12190476" cy="35143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2647187"/>
            <a:ext cx="12190476" cy="420776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6114287"/>
            <a:ext cx="2519172" cy="74066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1812035"/>
            <a:ext cx="8317992" cy="248259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29016" y="2150364"/>
            <a:ext cx="1836420" cy="9357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7931" y="0"/>
            <a:ext cx="3403091" cy="17983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5" y="0"/>
            <a:ext cx="896112" cy="3840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1856" y="2537460"/>
            <a:ext cx="7946135" cy="190957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464040" y="2897123"/>
            <a:ext cx="2503931" cy="85801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915" y="1578863"/>
            <a:ext cx="5585460" cy="179831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88235" y="429768"/>
            <a:ext cx="10079735" cy="282397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14588" y="3253740"/>
            <a:ext cx="3675888" cy="3025140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739140" y="237743"/>
            <a:ext cx="10523220" cy="6336665"/>
          </a:xfrm>
          <a:custGeom>
            <a:avLst/>
            <a:gdLst/>
            <a:ahLst/>
            <a:cxnLst/>
            <a:rect l="l" t="t" r="r" b="b"/>
            <a:pathLst>
              <a:path w="10523220" h="6336665">
                <a:moveTo>
                  <a:pt x="10522839" y="0"/>
                </a:moveTo>
                <a:lnTo>
                  <a:pt x="0" y="530225"/>
                </a:lnTo>
                <a:lnTo>
                  <a:pt x="641857" y="5607913"/>
                </a:lnTo>
                <a:lnTo>
                  <a:pt x="10352278" y="6336576"/>
                </a:lnTo>
                <a:lnTo>
                  <a:pt x="10522839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75459" y="1726691"/>
            <a:ext cx="3026664" cy="1171955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448043" y="1536191"/>
            <a:ext cx="4404359" cy="11719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13849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13849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1DBD9794-A4CC-42D0-9A65-24C6B9EF4076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13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4.png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5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24" Type="http://schemas.openxmlformats.org/officeDocument/2006/relationships/image" Target="../media/image17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png"/><Relationship Id="rId23" Type="http://schemas.openxmlformats.org/officeDocument/2006/relationships/image" Target="../media/image16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png"/><Relationship Id="rId22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769"/>
            <a:ext cx="1552956" cy="149994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631180" cy="201472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04772" y="0"/>
            <a:ext cx="10585704" cy="13472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1353312" cy="7071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1453896"/>
            <a:ext cx="6824472" cy="211836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19115" y="1578863"/>
            <a:ext cx="5375147" cy="175717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95231" y="2770632"/>
            <a:ext cx="3095244" cy="322935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0" y="254508"/>
            <a:ext cx="12190476" cy="35143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0" y="2647187"/>
            <a:ext cx="12190476" cy="420776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0" y="6114287"/>
            <a:ext cx="2519172" cy="74066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0" y="1812035"/>
            <a:ext cx="8317992" cy="248259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29016" y="2150364"/>
            <a:ext cx="1836420" cy="9357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17931" y="0"/>
            <a:ext cx="3403091" cy="17983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9915" y="0"/>
            <a:ext cx="896112" cy="3840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1856" y="2537460"/>
            <a:ext cx="7946135" cy="190957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464040" y="2897123"/>
            <a:ext cx="2503931" cy="85801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9915" y="1578863"/>
            <a:ext cx="5585460" cy="179831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888235" y="429768"/>
            <a:ext cx="10079735" cy="282397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514588" y="3253740"/>
            <a:ext cx="3675888" cy="30251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1185" y="752093"/>
            <a:ext cx="8469629" cy="1373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5B5B5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9439" y="1701164"/>
            <a:ext cx="6617970" cy="4305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4836" y="2372309"/>
            <a:ext cx="66135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5B5B5D"/>
                </a:solidFill>
                <a:latin typeface="Trebuchet MS"/>
                <a:cs typeface="Trebuchet MS"/>
              </a:rPr>
              <a:t>РОДИТЕЛЬСКИЙ</a:t>
            </a:r>
            <a:r>
              <a:rPr sz="3600" b="1" spc="3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3600" b="1" spc="-10" dirty="0">
                <a:solidFill>
                  <a:srgbClr val="5B5B5D"/>
                </a:solidFill>
                <a:latin typeface="Trebuchet MS"/>
                <a:cs typeface="Trebuchet MS"/>
              </a:rPr>
              <a:t>КОНТРОЛЬ </a:t>
            </a:r>
            <a:r>
              <a:rPr sz="3600" b="1">
                <a:solidFill>
                  <a:srgbClr val="5B5B5D"/>
                </a:solidFill>
                <a:latin typeface="Trebuchet MS"/>
                <a:cs typeface="Trebuchet MS"/>
              </a:rPr>
              <a:t>ПРИ</a:t>
            </a:r>
            <a:r>
              <a:rPr sz="3600" b="1" spc="-5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3600" b="1" smtClean="0">
                <a:solidFill>
                  <a:srgbClr val="5B5B5D"/>
                </a:solidFill>
                <a:latin typeface="Trebuchet MS"/>
                <a:cs typeface="Trebuchet MS"/>
              </a:rPr>
              <a:t>ОРГАНИЗАЦИИ</a:t>
            </a:r>
            <a:r>
              <a:rPr sz="3600" b="1" spc="30" smtClean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3600" b="1" spc="-10" dirty="0">
                <a:solidFill>
                  <a:srgbClr val="5B5B5D"/>
                </a:solidFill>
                <a:latin typeface="Trebuchet MS"/>
                <a:cs typeface="Trebuchet MS"/>
              </a:rPr>
              <a:t>ПИТАНИЯ ШКОЛЬНИКОВ</a:t>
            </a:r>
            <a:endParaRPr sz="36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01328" y="3531108"/>
            <a:ext cx="2775204" cy="3090672"/>
          </a:xfrm>
          <a:prstGeom prst="rect">
            <a:avLst/>
          </a:prstGeom>
        </p:spPr>
      </p:pic>
      <p:pic>
        <p:nvPicPr>
          <p:cNvPr id="23554" name="Picture 2" descr="https://fs3.ppt4web.ru/images/133572/199545/640/im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657600" cy="2378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703" y="409955"/>
            <a:ext cx="10140315" cy="6448425"/>
          </a:xfrm>
          <a:custGeom>
            <a:avLst/>
            <a:gdLst/>
            <a:ahLst/>
            <a:cxnLst/>
            <a:rect l="l" t="t" r="r" b="b"/>
            <a:pathLst>
              <a:path w="10140315" h="6448425">
                <a:moveTo>
                  <a:pt x="0" y="0"/>
                </a:moveTo>
                <a:lnTo>
                  <a:pt x="625729" y="6448037"/>
                </a:lnTo>
                <a:lnTo>
                  <a:pt x="10139934" y="5893625"/>
                </a:lnTo>
                <a:lnTo>
                  <a:pt x="9315069" y="807466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5438" y="1019936"/>
            <a:ext cx="35674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АКТУАЛЬНОСТЬ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031235" y="1869948"/>
            <a:ext cx="5788660" cy="2889885"/>
            <a:chOff x="3031235" y="1869948"/>
            <a:chExt cx="5788660" cy="28898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4095" y="1892808"/>
              <a:ext cx="5742432" cy="28437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42665" y="1881378"/>
              <a:ext cx="5765800" cy="2867025"/>
            </a:xfrm>
            <a:custGeom>
              <a:avLst/>
              <a:gdLst/>
              <a:ahLst/>
              <a:cxnLst/>
              <a:rect l="l" t="t" r="r" b="b"/>
              <a:pathLst>
                <a:path w="5765800" h="2867025">
                  <a:moveTo>
                    <a:pt x="0" y="2866644"/>
                  </a:moveTo>
                  <a:lnTo>
                    <a:pt x="5765291" y="2866644"/>
                  </a:lnTo>
                  <a:lnTo>
                    <a:pt x="5765291" y="0"/>
                  </a:lnTo>
                  <a:lnTo>
                    <a:pt x="0" y="0"/>
                  </a:lnTo>
                  <a:lnTo>
                    <a:pt x="0" y="2866644"/>
                  </a:lnTo>
                  <a:close/>
                </a:path>
              </a:pathLst>
            </a:custGeom>
            <a:ln w="22859">
              <a:solidFill>
                <a:srgbClr val="4F81B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757932" y="5094477"/>
            <a:ext cx="7141209" cy="804579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В</a:t>
            </a:r>
            <a:r>
              <a:rPr sz="160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Arial"/>
                <a:cs typeface="Arial"/>
              </a:rPr>
              <a:t>настоящее</a:t>
            </a:r>
            <a:r>
              <a:rPr sz="16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время</a:t>
            </a:r>
            <a:r>
              <a:rPr sz="16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тема</a:t>
            </a:r>
            <a:r>
              <a:rPr sz="16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Arial"/>
                <a:cs typeface="Arial"/>
              </a:rPr>
              <a:t>усовершенствования</a:t>
            </a:r>
            <a:r>
              <a:rPr sz="160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питания</a:t>
            </a:r>
            <a:r>
              <a:rPr sz="1600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детей</a:t>
            </a:r>
            <a:r>
              <a:rPr sz="16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в</a:t>
            </a:r>
            <a:r>
              <a:rPr sz="16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Arial"/>
                <a:cs typeface="Arial"/>
              </a:rPr>
              <a:t>школах</a:t>
            </a:r>
            <a:endParaRPr sz="1600">
              <a:latin typeface="Arial"/>
              <a:cs typeface="Arial"/>
            </a:endParaRPr>
          </a:p>
          <a:p>
            <a:pPr marL="12065" marR="5080" algn="ctr">
              <a:lnSpc>
                <a:spcPct val="106900"/>
              </a:lnSpc>
              <a:spcBef>
                <a:spcPts val="10"/>
              </a:spcBef>
            </a:pPr>
            <a:r>
              <a:rPr sz="1600" spc="-10" dirty="0">
                <a:solidFill>
                  <a:srgbClr val="585858"/>
                </a:solidFill>
                <a:latin typeface="Arial"/>
                <a:cs typeface="Arial"/>
              </a:rPr>
              <a:t>поднимается</a:t>
            </a:r>
            <a:r>
              <a:rPr sz="16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на</a:t>
            </a:r>
            <a:r>
              <a:rPr sz="16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самом</a:t>
            </a:r>
            <a:r>
              <a:rPr sz="1600" spc="-7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высоком</a:t>
            </a:r>
            <a:r>
              <a:rPr sz="16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Arial"/>
                <a:cs typeface="Arial"/>
              </a:rPr>
              <a:t>государственном</a:t>
            </a:r>
            <a:r>
              <a:rPr sz="16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уровне</a:t>
            </a:r>
            <a:r>
              <a:rPr sz="16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и</a:t>
            </a:r>
            <a:r>
              <a:rPr sz="1600" spc="-7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</a:rPr>
              <a:t>имеет</a:t>
            </a:r>
            <a:r>
              <a:rPr sz="16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Arial"/>
                <a:cs typeface="Arial"/>
              </a:rPr>
              <a:t>большой </a:t>
            </a:r>
            <a:r>
              <a:rPr sz="1600" spc="-10">
                <a:solidFill>
                  <a:srgbClr val="585858"/>
                </a:solidFill>
                <a:latin typeface="Arial"/>
                <a:cs typeface="Arial"/>
              </a:rPr>
              <a:t>общественный</a:t>
            </a:r>
            <a:r>
              <a:rPr sz="1600" spc="-35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10" smtClean="0">
                <a:solidFill>
                  <a:srgbClr val="585858"/>
                </a:solidFill>
                <a:latin typeface="Arial"/>
                <a:cs typeface="Arial"/>
              </a:rPr>
              <a:t>резонанс.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993891"/>
            <a:ext cx="3054096" cy="8641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10515599" cy="5259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обучающихся </a:t>
            </a:r>
            <a:endParaRPr lang="en-US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5181600"/>
            <a:ext cx="113956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342900" algn="just"/>
            <a:r>
              <a:rPr lang="ru-RU" dirty="0" smtClean="0">
                <a:latin typeface="Times New Roman" panose="02020603050405020304" pitchFamily="18" charset="0"/>
              </a:rPr>
              <a:t>Услуги по предоставлению питания в МКОУ </a:t>
            </a:r>
            <a:r>
              <a:rPr lang="ru-RU" dirty="0" err="1" smtClean="0">
                <a:latin typeface="Times New Roman" panose="02020603050405020304" pitchFamily="18" charset="0"/>
              </a:rPr>
              <a:t>Воднобуерачной</a:t>
            </a:r>
            <a:r>
              <a:rPr lang="ru-RU" dirty="0" smtClean="0">
                <a:latin typeface="Times New Roman" panose="02020603050405020304" pitchFamily="18" charset="0"/>
              </a:rPr>
              <a:t> СШ оказывает </a:t>
            </a:r>
          </a:p>
          <a:p>
            <a:pPr indent="342900" algn="just"/>
            <a:r>
              <a:rPr lang="ru-RU" dirty="0" smtClean="0">
                <a:latin typeface="Times New Roman" panose="02020603050405020304" pitchFamily="18" charset="0"/>
              </a:rPr>
              <a:t>ООО «Бизнес </a:t>
            </a:r>
            <a:r>
              <a:rPr lang="ru-RU" dirty="0" err="1" smtClean="0">
                <a:latin typeface="Times New Roman" panose="02020603050405020304" pitchFamily="18" charset="0"/>
              </a:rPr>
              <a:t>Консалдинг</a:t>
            </a:r>
            <a:r>
              <a:rPr lang="ru-RU" dirty="0" smtClean="0">
                <a:latin typeface="Times New Roman" panose="02020603050405020304" pitchFamily="18" charset="0"/>
              </a:rPr>
              <a:t>»</a:t>
            </a:r>
            <a:endParaRPr lang="ru-RU" sz="140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4038600"/>
            <a:ext cx="11395675" cy="6850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3429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обучающихся обеспечивается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соответствии с государственными санитарно-эпидемиологическими правилами и нормативами.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0607" y="1965413"/>
            <a:ext cx="11395675" cy="147732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 - это среда, где дети проводят значительную часть дня, а значит, испытывают на себе ее воздействие. В связи с этим сохранение и укрепление здоровья обучающихся всегда было и остается зоной особого внимания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работников. Деятельность МКОУ 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Воднобуерачной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СШ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данном направлении носит комплексный характер, предполагающий: совершенствование инфраструктуры, обеспечивающей сохранение и укрепление здоровья школьников, организацию отдыха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питания обучающихся.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417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515600" cy="77049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обучающихся </a:t>
            </a:r>
            <a:endParaRPr lang="en-US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9788" y="1483455"/>
            <a:ext cx="5157787" cy="823912"/>
          </a:xfrm>
          <a:solidFill>
            <a:srgbClr val="FFFF00"/>
          </a:solidFill>
        </p:spPr>
        <p:txBody>
          <a:bodyPr anchor="ctr">
            <a:norm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Двухразовое питание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(завтрак, обед)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839788" y="2424312"/>
            <a:ext cx="5157787" cy="238820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ограниченными возможностями здоровья 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325974" y="1481005"/>
            <a:ext cx="5183188" cy="823912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Одноразовое питание (завтрак)</a:t>
            </a:r>
          </a:p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325975" y="2424312"/>
            <a:ext cx="5183188" cy="238820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из многодетных семей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из малоимущих семей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Обучающиеся, не относящиеся ко льготным категориям при посещении школы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989" y="4812514"/>
            <a:ext cx="2700633" cy="184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735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14387" y="1673052"/>
            <a:ext cx="5183188" cy="40934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обучающихся горячим питанием:</a:t>
            </a: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68%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обучающихся льготной 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категории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получающих питание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           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счет средств родителей 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(законных представителей)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7%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дети с ОВЗ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39775" y="677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обучающихся </a:t>
            </a:r>
            <a:endParaRPr lang="en-US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>
          <a:xfrm>
            <a:off x="6586366" y="1673053"/>
            <a:ext cx="5183188" cy="4093432"/>
          </a:xfrm>
          <a:solidFill>
            <a:srgbClr val="CCCCFF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сбалансированного питания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4800" y="4419600"/>
            <a:ext cx="2354715" cy="1326292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844336"/>
              </p:ext>
            </p:extLst>
          </p:nvPr>
        </p:nvGraphicFramePr>
        <p:xfrm>
          <a:off x="6934200" y="2252854"/>
          <a:ext cx="4495800" cy="2116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1001"/>
                <a:gridCol w="2944799"/>
              </a:tblGrid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стоимость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1-11класс (льготники)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77,09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с ОВЗ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 класс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112,09 руб.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с ОВЗ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класс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77,09 руб.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</a:tr>
              <a:tr h="5407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 класс (родительская плата)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руб.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094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3085"/>
            <a:ext cx="10515599" cy="5259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комиссии по контролю за организацией питания обучающихся: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2286000"/>
            <a:ext cx="10654271" cy="42780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Обеспечение приоритетности защиты жизни и здоровья детей;</a:t>
            </a: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Соответствие энергетической ценности и химического состава рационов физиологическим потребностям и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энергозатратам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обучающихся; </a:t>
            </a: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максимально разнообразного питания и наличие в ежедневном рационе пищевых продуктов со сниженным содержанием насыщенных жиров, простых сахаров, поваренной соли, пищевых продуктов, обогащенных витаминами, пищевыми волокнами и биологическими веществами; </a:t>
            </a: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соблюдения санитарно-эпидемиологических требований на всех этапах обращения пищевых продуктов;</a:t>
            </a:r>
          </a:p>
          <a:p>
            <a:pPr marL="285750" indent="-285750" algn="just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Контроль за работой школьной столовой;</a:t>
            </a:r>
          </a:p>
          <a:p>
            <a:pPr marL="285750" indent="-285750" algn="just"/>
            <a:endParaRPr lang="ru-RU" sz="1600" b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Проверка качества и количества приготовленной для учащихся пищи согласно меню;</a:t>
            </a:r>
          </a:p>
          <a:p>
            <a:pPr marL="285750" indent="-285750" algn="just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Содействие созданию оптимальных условий и форм организации школьного питания.</a:t>
            </a:r>
            <a:endParaRPr lang="ru-RU" sz="16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708" y="196595"/>
            <a:ext cx="10487660" cy="6464935"/>
          </a:xfrm>
          <a:custGeom>
            <a:avLst/>
            <a:gdLst/>
            <a:ahLst/>
            <a:cxnLst/>
            <a:rect l="l" t="t" r="r" b="b"/>
            <a:pathLst>
              <a:path w="10487660" h="6464934">
                <a:moveTo>
                  <a:pt x="0" y="0"/>
                </a:moveTo>
                <a:lnTo>
                  <a:pt x="647191" y="6464808"/>
                </a:lnTo>
                <a:lnTo>
                  <a:pt x="10487406" y="5908954"/>
                </a:lnTo>
                <a:lnTo>
                  <a:pt x="9634347" y="809625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0514" y="997153"/>
            <a:ext cx="87769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ПРЕИМУЩЕСТВА</a:t>
            </a:r>
            <a:r>
              <a:rPr spc="135" dirty="0"/>
              <a:t> </a:t>
            </a:r>
            <a:r>
              <a:rPr dirty="0"/>
              <a:t>УЧАСТИЯ</a:t>
            </a:r>
            <a:r>
              <a:rPr spc="120" dirty="0"/>
              <a:t> </a:t>
            </a:r>
            <a:r>
              <a:rPr spc="-10" dirty="0"/>
              <a:t>РОДИТЕЛЕЙ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5643"/>
            <a:ext cx="1990344" cy="5623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57933" y="1586315"/>
            <a:ext cx="9255760" cy="45034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b="1" dirty="0">
                <a:solidFill>
                  <a:srgbClr val="5B5B5D"/>
                </a:solidFill>
                <a:latin typeface="Trebuchet MS"/>
                <a:cs typeface="Trebuchet MS"/>
              </a:rPr>
              <a:t>Для</a:t>
            </a:r>
            <a:r>
              <a:rPr sz="2000" b="1" spc="7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5B5B5D"/>
                </a:solidFill>
                <a:latin typeface="Trebuchet MS"/>
                <a:cs typeface="Trebuchet MS"/>
              </a:rPr>
              <a:t>власти:</a:t>
            </a:r>
            <a:endParaRPr sz="2000">
              <a:latin typeface="Trebuchet MS"/>
              <a:cs typeface="Trebuchet MS"/>
            </a:endParaRPr>
          </a:p>
          <a:p>
            <a:pPr marL="299085" indent="-287020">
              <a:lnSpc>
                <a:spcPct val="100000"/>
              </a:lnSpc>
              <a:spcBef>
                <a:spcPts val="229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Конструктивный</a:t>
            </a:r>
            <a:r>
              <a:rPr sz="1600" spc="7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диалог</a:t>
            </a:r>
            <a:r>
              <a:rPr sz="1600" spc="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власти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общества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Разделение</a:t>
            </a:r>
            <a:r>
              <a:rPr sz="1600" spc="-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ответственности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Своевременное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решение,</a:t>
            </a:r>
            <a:r>
              <a:rPr sz="1600" spc="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обнаружение</a:t>
            </a:r>
            <a:r>
              <a:rPr sz="1600" spc="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предотвращение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проблем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000" b="1" dirty="0">
                <a:solidFill>
                  <a:srgbClr val="5B5B5D"/>
                </a:solidFill>
                <a:latin typeface="Trebuchet MS"/>
                <a:cs typeface="Trebuchet MS"/>
              </a:rPr>
              <a:t>Для</a:t>
            </a:r>
            <a:r>
              <a:rPr sz="2000" b="1" spc="7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5B5B5D"/>
                </a:solidFill>
                <a:latin typeface="Trebuchet MS"/>
                <a:cs typeface="Trebuchet MS"/>
              </a:rPr>
              <a:t>бизнеса:</a:t>
            </a:r>
            <a:endParaRPr sz="2000">
              <a:latin typeface="Trebuchet MS"/>
              <a:cs typeface="Trebuchet MS"/>
            </a:endParaRPr>
          </a:p>
          <a:p>
            <a:pPr marL="299085" indent="-287020">
              <a:lnSpc>
                <a:spcPct val="100000"/>
              </a:lnSpc>
              <a:spcBef>
                <a:spcPts val="24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Регулярная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обратная</a:t>
            </a:r>
            <a:r>
              <a:rPr sz="16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связь</a:t>
            </a:r>
            <a:r>
              <a:rPr sz="1600" spc="-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потребителя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Определение</a:t>
            </a:r>
            <a:r>
              <a:rPr sz="1600" spc="-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областей</a:t>
            </a:r>
            <a:r>
              <a:rPr sz="1600" spc="-6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для</a:t>
            </a:r>
            <a:r>
              <a:rPr sz="1600" spc="-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улучшения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9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Снижение количества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отказов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организованного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питания</a:t>
            </a:r>
            <a:endParaRPr sz="16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40"/>
              </a:spcBef>
            </a:pPr>
            <a:r>
              <a:rPr sz="2000" b="1" dirty="0">
                <a:solidFill>
                  <a:srgbClr val="5B5B5D"/>
                </a:solidFill>
                <a:latin typeface="Trebuchet MS"/>
                <a:cs typeface="Trebuchet MS"/>
              </a:rPr>
              <a:t>Для</a:t>
            </a:r>
            <a:r>
              <a:rPr sz="2000" b="1" spc="114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5B5B5D"/>
                </a:solidFill>
                <a:latin typeface="Trebuchet MS"/>
                <a:cs typeface="Trebuchet MS"/>
              </a:rPr>
              <a:t>общества</a:t>
            </a:r>
            <a:r>
              <a:rPr sz="2000" b="1" spc="9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5B5B5D"/>
                </a:solidFill>
                <a:latin typeface="Trebuchet MS"/>
                <a:cs typeface="Trebuchet MS"/>
              </a:rPr>
              <a:t>(родители,</a:t>
            </a:r>
            <a:r>
              <a:rPr sz="2000" b="1" spc="10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5B5B5D"/>
                </a:solidFill>
                <a:latin typeface="Trebuchet MS"/>
                <a:cs typeface="Trebuchet MS"/>
              </a:rPr>
              <a:t>дети):</a:t>
            </a:r>
            <a:endParaRPr sz="2000">
              <a:latin typeface="Trebuchet MS"/>
              <a:cs typeface="Trebuchet MS"/>
            </a:endParaRPr>
          </a:p>
          <a:p>
            <a:pPr marL="299085" indent="-28702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Реализация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прав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потребителя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фактического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заказчика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Актуальная</a:t>
            </a:r>
            <a:r>
              <a:rPr sz="1600" spc="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достоверная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информация</a:t>
            </a:r>
            <a:endParaRPr sz="1600">
              <a:latin typeface="Arial"/>
              <a:cs typeface="Arial"/>
            </a:endParaRPr>
          </a:p>
          <a:p>
            <a:pPr marL="24765" marR="5080" indent="-12700">
              <a:lnSpc>
                <a:spcPct val="110600"/>
              </a:lnSpc>
              <a:spcBef>
                <a:spcPts val="1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Возможность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(во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взаимодействии</a:t>
            </a:r>
            <a:r>
              <a:rPr sz="1600" spc="2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</a:t>
            </a:r>
            <a:r>
              <a:rPr sz="1600" spc="19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экспертами)</a:t>
            </a:r>
            <a:r>
              <a:rPr sz="1600" spc="204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повлиять</a:t>
            </a:r>
            <a:r>
              <a:rPr sz="1600" spc="2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на</a:t>
            </a:r>
            <a:r>
              <a:rPr sz="1600" spc="204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меню</a:t>
            </a:r>
            <a:r>
              <a:rPr sz="1600" spc="2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18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процесс</a:t>
            </a:r>
            <a:r>
              <a:rPr sz="1600" spc="2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организации питания</a:t>
            </a:r>
            <a:endParaRPr sz="1600">
              <a:latin typeface="Arial"/>
              <a:cs typeface="Arial"/>
            </a:endParaRPr>
          </a:p>
          <a:p>
            <a:pPr marL="2966085" marR="1078865" indent="-1890395">
              <a:lnSpc>
                <a:spcPts val="3080"/>
              </a:lnSpc>
              <a:spcBef>
                <a:spcPts val="30"/>
              </a:spcBef>
            </a:pPr>
            <a:r>
              <a:rPr sz="2400" b="1" dirty="0">
                <a:solidFill>
                  <a:srgbClr val="5B5B5D"/>
                </a:solidFill>
                <a:latin typeface="Trebuchet MS"/>
                <a:cs typeface="Trebuchet MS"/>
              </a:rPr>
              <a:t>Качественная,</a:t>
            </a:r>
            <a:r>
              <a:rPr sz="2400" b="1" spc="13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5B5B5D"/>
                </a:solidFill>
                <a:latin typeface="Trebuchet MS"/>
                <a:cs typeface="Trebuchet MS"/>
              </a:rPr>
              <a:t>вкусная,</a:t>
            </a:r>
            <a:r>
              <a:rPr sz="2400" b="1" spc="17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5B5B5D"/>
                </a:solidFill>
                <a:latin typeface="Trebuchet MS"/>
                <a:cs typeface="Trebuchet MS"/>
              </a:rPr>
              <a:t>полезная,</a:t>
            </a:r>
            <a:r>
              <a:rPr sz="2400" b="1" spc="14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5B5B5D"/>
                </a:solidFill>
                <a:latin typeface="Trebuchet MS"/>
                <a:cs typeface="Trebuchet MS"/>
              </a:rPr>
              <a:t>горячая</a:t>
            </a:r>
            <a:r>
              <a:rPr sz="2400" b="1" spc="17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5B5B5D"/>
                </a:solidFill>
                <a:latin typeface="Trebuchet MS"/>
                <a:cs typeface="Trebuchet MS"/>
              </a:rPr>
              <a:t>еда </a:t>
            </a:r>
            <a:r>
              <a:rPr sz="2400" b="1" dirty="0">
                <a:solidFill>
                  <a:srgbClr val="5B5B5D"/>
                </a:solidFill>
                <a:latin typeface="Trebuchet MS"/>
                <a:cs typeface="Trebuchet MS"/>
              </a:rPr>
              <a:t>в</a:t>
            </a:r>
            <a:r>
              <a:rPr sz="2400" b="1" spc="7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5B5B5D"/>
                </a:solidFill>
                <a:latin typeface="Trebuchet MS"/>
                <a:cs typeface="Trebuchet MS"/>
              </a:rPr>
              <a:t>тарелке</a:t>
            </a:r>
            <a:r>
              <a:rPr sz="2400" b="1" spc="4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5B5B5D"/>
                </a:solidFill>
                <a:latin typeface="Trebuchet MS"/>
                <a:cs typeface="Trebuchet MS"/>
              </a:rPr>
              <a:t>школьника!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600200"/>
            <a:ext cx="11854180" cy="5257800"/>
            <a:chOff x="0" y="1600200"/>
            <a:chExt cx="11854180" cy="52578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59111" y="1600200"/>
              <a:ext cx="2194559" cy="21945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993891"/>
              <a:ext cx="3054096" cy="8641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708" y="196595"/>
            <a:ext cx="10487660" cy="6464935"/>
          </a:xfrm>
          <a:custGeom>
            <a:avLst/>
            <a:gdLst/>
            <a:ahLst/>
            <a:cxnLst/>
            <a:rect l="l" t="t" r="r" b="b"/>
            <a:pathLst>
              <a:path w="10487660" h="6464934">
                <a:moveTo>
                  <a:pt x="0" y="0"/>
                </a:moveTo>
                <a:lnTo>
                  <a:pt x="647191" y="6464808"/>
                </a:lnTo>
                <a:lnTo>
                  <a:pt x="10487406" y="5908954"/>
                </a:lnTo>
                <a:lnTo>
                  <a:pt x="9634347" y="809625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67229" y="1614043"/>
            <a:ext cx="825817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85"/>
              </a:lnSpc>
              <a:tabLst>
                <a:tab pos="608330" algn="l"/>
                <a:tab pos="1753235" algn="l"/>
                <a:tab pos="3132455" algn="l"/>
                <a:tab pos="3646170" algn="l"/>
                <a:tab pos="5450840" algn="l"/>
                <a:tab pos="6278245" algn="l"/>
                <a:tab pos="7563484" algn="l"/>
              </a:tabLst>
            </a:pPr>
            <a:r>
              <a:rPr sz="2400" b="1" spc="-25" dirty="0">
                <a:solidFill>
                  <a:srgbClr val="585858"/>
                </a:solidFill>
                <a:latin typeface="Arial"/>
                <a:cs typeface="Arial"/>
              </a:rPr>
              <a:t>1</a:t>
            </a:r>
            <a:r>
              <a:rPr sz="2000" b="1" spc="-25" dirty="0">
                <a:solidFill>
                  <a:srgbClr val="585858"/>
                </a:solidFill>
                <a:latin typeface="Arial"/>
                <a:cs typeface="Arial"/>
              </a:rPr>
              <a:t>.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Право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доступа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50" dirty="0">
                <a:solidFill>
                  <a:srgbClr val="585858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помещения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25" dirty="0">
                <a:solidFill>
                  <a:srgbClr val="585858"/>
                </a:solidFill>
                <a:latin typeface="Arial"/>
                <a:cs typeface="Arial"/>
              </a:rPr>
              <a:t>для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приема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20" dirty="0">
                <a:solidFill>
                  <a:srgbClr val="585858"/>
                </a:solidFill>
                <a:latin typeface="Arial"/>
                <a:cs typeface="Arial"/>
              </a:rPr>
              <a:t>пищи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67229" y="1955419"/>
            <a:ext cx="8259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49830" algn="l"/>
                <a:tab pos="4255770" algn="l"/>
                <a:tab pos="4930775" algn="l"/>
                <a:tab pos="6112510" algn="l"/>
                <a:tab pos="6924675" algn="l"/>
                <a:tab pos="7849870" algn="l"/>
              </a:tabLst>
            </a:pP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образовательной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организации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25" dirty="0">
                <a:solidFill>
                  <a:srgbClr val="585858"/>
                </a:solidFill>
                <a:latin typeface="Arial"/>
                <a:cs typeface="Arial"/>
              </a:rPr>
              <a:t>для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защиты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20" dirty="0">
                <a:solidFill>
                  <a:srgbClr val="585858"/>
                </a:solidFill>
                <a:latin typeface="Arial"/>
                <a:cs typeface="Arial"/>
              </a:rPr>
              <a:t>прав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детей</a:t>
            </a:r>
            <a:r>
              <a:rPr sz="2000" b="1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2000" b="1" spc="-25" dirty="0">
                <a:solidFill>
                  <a:srgbClr val="585858"/>
                </a:solidFill>
                <a:latin typeface="Arial"/>
                <a:cs typeface="Arial"/>
              </a:rPr>
              <a:t>как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67229" y="2113605"/>
            <a:ext cx="8251825" cy="876300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потребителей</a:t>
            </a:r>
            <a:r>
              <a:rPr sz="2000" b="1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585858"/>
                </a:solidFill>
                <a:latin typeface="Arial"/>
                <a:cs typeface="Arial"/>
              </a:rPr>
              <a:t>питания.</a:t>
            </a: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50"/>
              </a:spcBef>
              <a:buFont typeface="Wingdings"/>
              <a:buChar char=""/>
              <a:tabLst>
                <a:tab pos="299085" algn="l"/>
                <a:tab pos="299720" algn="l"/>
                <a:tab pos="716915" algn="l"/>
                <a:tab pos="1129665" algn="l"/>
                <a:tab pos="1591310" algn="l"/>
                <a:tab pos="2124710" algn="l"/>
                <a:tab pos="3667760" algn="l"/>
                <a:tab pos="4578985" algn="l"/>
                <a:tab pos="5211445" algn="l"/>
                <a:tab pos="6697345" algn="l"/>
              </a:tabLst>
            </a:pPr>
            <a:r>
              <a:rPr sz="1600" spc="-25" dirty="0">
                <a:solidFill>
                  <a:schemeClr val="tx1"/>
                </a:solidFill>
                <a:latin typeface="Arial"/>
                <a:cs typeface="Arial"/>
              </a:rPr>
              <a:t>ст.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chemeClr val="tx1"/>
                </a:solidFill>
                <a:latin typeface="Arial"/>
                <a:cs typeface="Arial"/>
              </a:rPr>
              <a:t>45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chemeClr val="tx1"/>
                </a:solidFill>
                <a:latin typeface="Arial"/>
                <a:cs typeface="Arial"/>
              </a:rPr>
              <a:t>ФЗ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25" dirty="0">
                <a:solidFill>
                  <a:schemeClr val="tx1"/>
                </a:solidFill>
                <a:latin typeface="Arial"/>
                <a:cs typeface="Arial"/>
              </a:rPr>
              <a:t>"Об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образовании":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Защита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20" dirty="0">
                <a:solidFill>
                  <a:schemeClr val="tx1"/>
                </a:solidFill>
                <a:latin typeface="Arial"/>
                <a:cs typeface="Arial"/>
              </a:rPr>
              <a:t>прав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обучающихся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осуществляется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7229" y="2990468"/>
            <a:ext cx="8253730" cy="24384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обучающимися</a:t>
            </a:r>
            <a:r>
              <a:rPr sz="1600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самостоятельно</a:t>
            </a:r>
            <a:r>
              <a:rPr sz="16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или</a:t>
            </a:r>
            <a:r>
              <a:rPr sz="16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через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своих</a:t>
            </a:r>
            <a:r>
              <a:rPr sz="16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законных</a:t>
            </a:r>
            <a:r>
              <a:rPr sz="16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представителей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Конкретные</a:t>
            </a:r>
            <a:r>
              <a:rPr sz="1600" spc="4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действия</a:t>
            </a:r>
            <a:r>
              <a:rPr sz="1600" spc="40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родителей</a:t>
            </a:r>
            <a:r>
              <a:rPr sz="1600" spc="40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по</a:t>
            </a:r>
            <a:r>
              <a:rPr sz="1600" spc="40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реализации</a:t>
            </a:r>
            <a:r>
              <a:rPr sz="1600" spc="4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своего</a:t>
            </a:r>
            <a:r>
              <a:rPr sz="1600" spc="40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права</a:t>
            </a:r>
            <a:r>
              <a:rPr sz="1600" spc="40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определяются</a:t>
            </a:r>
            <a:r>
              <a:rPr sz="1600" spc="4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chemeClr val="tx1"/>
                </a:solidFill>
                <a:latin typeface="Arial"/>
                <a:cs typeface="Arial"/>
              </a:rPr>
              <a:t>с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24765">
              <a:lnSpc>
                <a:spcPct val="100000"/>
              </a:lnSpc>
              <a:spcBef>
                <a:spcPts val="215"/>
              </a:spcBef>
            </a:pP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учетом</a:t>
            </a:r>
            <a:r>
              <a:rPr sz="1600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положений: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2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Закона</a:t>
            </a:r>
            <a:r>
              <a:rPr sz="1600" spc="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РФ</a:t>
            </a:r>
            <a:r>
              <a:rPr sz="16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от</a:t>
            </a:r>
            <a:r>
              <a:rPr sz="1600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07.02.1992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6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2300-1 "О</a:t>
            </a:r>
            <a:r>
              <a:rPr sz="16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защите</a:t>
            </a:r>
            <a:r>
              <a:rPr sz="1600" spc="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прав</a:t>
            </a: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потребителей",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24765" marR="8255" indent="-12700">
              <a:lnSpc>
                <a:spcPts val="2140"/>
              </a:lnSpc>
              <a:spcBef>
                <a:spcPts val="9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Правил</a:t>
            </a:r>
            <a:r>
              <a:rPr sz="16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600" spc="2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услуг</a:t>
            </a:r>
            <a:r>
              <a:rPr sz="1600" spc="28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общественного</a:t>
            </a:r>
            <a:r>
              <a:rPr sz="16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питания,</a:t>
            </a:r>
            <a:r>
              <a:rPr sz="1600" spc="29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утвержденных</a:t>
            </a:r>
            <a:r>
              <a:rPr sz="16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Постановлением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Правительства</a:t>
            </a:r>
            <a:r>
              <a:rPr sz="16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РФ</a:t>
            </a:r>
            <a:r>
              <a:rPr sz="16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от</a:t>
            </a:r>
            <a:r>
              <a:rPr sz="16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15.08.1997</a:t>
            </a:r>
            <a:r>
              <a:rPr sz="16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1036,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99085" algn="l"/>
                <a:tab pos="299720" algn="l"/>
                <a:tab pos="1449705" algn="l"/>
                <a:tab pos="3086735" algn="l"/>
                <a:tab pos="6676390" algn="l"/>
                <a:tab pos="8151495" algn="l"/>
              </a:tabLst>
            </a:pP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СанПиН</a:t>
            </a:r>
            <a:r>
              <a:rPr sz="160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mtClean="0">
                <a:solidFill>
                  <a:schemeClr val="tx1"/>
                </a:solidFill>
                <a:latin typeface="Arial"/>
                <a:cs typeface="Arial"/>
              </a:rPr>
              <a:t>2.</a:t>
            </a:r>
            <a:r>
              <a:rPr lang="ru-RU" sz="1600" dirty="0" smtClean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lang="ru-RU" sz="1600" dirty="0" smtClean="0">
                <a:solidFill>
                  <a:schemeClr val="tx1"/>
                </a:solidFill>
                <a:latin typeface="Arial"/>
                <a:cs typeface="Arial"/>
              </a:rPr>
              <a:t>/2.4.3</a:t>
            </a:r>
            <a:r>
              <a:rPr sz="1600" smtClean="0">
                <a:solidFill>
                  <a:schemeClr val="tx1"/>
                </a:solidFill>
                <a:latin typeface="Arial"/>
                <a:cs typeface="Arial"/>
              </a:rPr>
              <a:t>5</a:t>
            </a:r>
            <a:r>
              <a:rPr lang="ru-RU" sz="1600" dirty="0" smtClean="0">
                <a:solidFill>
                  <a:schemeClr val="tx1"/>
                </a:solidFill>
                <a:latin typeface="Arial"/>
                <a:cs typeface="Arial"/>
              </a:rPr>
              <a:t>90 - 20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«Санитарно-эпидемиологические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требования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600" spc="-50" dirty="0">
                <a:solidFill>
                  <a:schemeClr val="tx1"/>
                </a:solidFill>
                <a:latin typeface="Arial"/>
                <a:cs typeface="Arial"/>
              </a:rPr>
              <a:t>к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  <a:p>
            <a:pPr marL="24765">
              <a:lnSpc>
                <a:spcPct val="100000"/>
              </a:lnSpc>
              <a:spcBef>
                <a:spcPts val="215"/>
              </a:spcBef>
              <a:tabLst>
                <a:tab pos="1492250" algn="l"/>
                <a:tab pos="2531745" algn="l"/>
                <a:tab pos="4104640" algn="l"/>
                <a:tab pos="4483100" algn="l"/>
                <a:tab pos="6932295" algn="l"/>
              </a:tabLst>
            </a:pP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организации</a:t>
            </a:r>
            <a:r>
              <a:rPr sz="160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lang="ru-RU" sz="1600" dirty="0" smtClean="0">
                <a:solidFill>
                  <a:schemeClr val="tx1"/>
                </a:solidFill>
                <a:latin typeface="Arial"/>
                <a:cs typeface="Arial"/>
              </a:rPr>
              <a:t>общественного </a:t>
            </a:r>
            <a:r>
              <a:rPr sz="1600" spc="-10" smtClean="0">
                <a:solidFill>
                  <a:schemeClr val="tx1"/>
                </a:solidFill>
                <a:latin typeface="Arial"/>
                <a:cs typeface="Arial"/>
              </a:rPr>
              <a:t>питания</a:t>
            </a:r>
            <a:r>
              <a:rPr lang="ru-RU" sz="1600" spc="-1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Arial"/>
                <a:cs typeface="Arial"/>
              </a:rPr>
              <a:t>населени</a:t>
            </a:r>
            <a:r>
              <a:rPr sz="1600" spc="-10" smtClean="0">
                <a:solidFill>
                  <a:schemeClr val="tx1"/>
                </a:solidFill>
                <a:latin typeface="Arial"/>
                <a:cs typeface="Arial"/>
              </a:rPr>
              <a:t>я</a:t>
            </a:r>
            <a:r>
              <a:rPr sz="1600" spc="-10" dirty="0">
                <a:solidFill>
                  <a:schemeClr val="tx1"/>
                </a:solidFill>
                <a:latin typeface="Arial"/>
                <a:cs typeface="Arial"/>
              </a:rPr>
              <a:t>»</a:t>
            </a:r>
            <a:endParaRPr sz="16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78632" y="810259"/>
            <a:ext cx="4642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НОРМАТИВНАЯ</a:t>
            </a:r>
            <a:r>
              <a:rPr spc="165" dirty="0"/>
              <a:t> </a:t>
            </a:r>
            <a:r>
              <a:rPr spc="-20" dirty="0"/>
              <a:t>БАЗА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0" y="5993891"/>
            <a:ext cx="3054350" cy="864235"/>
            <a:chOff x="0" y="5993891"/>
            <a:chExt cx="3054350" cy="86423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94119"/>
              <a:ext cx="1990344" cy="5638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993891"/>
              <a:ext cx="3054096" cy="8641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708" y="196595"/>
            <a:ext cx="10487660" cy="6464935"/>
          </a:xfrm>
          <a:custGeom>
            <a:avLst/>
            <a:gdLst/>
            <a:ahLst/>
            <a:cxnLst/>
            <a:rect l="l" t="t" r="r" b="b"/>
            <a:pathLst>
              <a:path w="10487660" h="6464934">
                <a:moveTo>
                  <a:pt x="0" y="0"/>
                </a:moveTo>
                <a:lnTo>
                  <a:pt x="647191" y="6464808"/>
                </a:lnTo>
                <a:lnTo>
                  <a:pt x="10487406" y="5908954"/>
                </a:lnTo>
                <a:lnTo>
                  <a:pt x="9634347" y="809625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2542" y="855345"/>
            <a:ext cx="4642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НОРМАТИВНАЯ</a:t>
            </a:r>
            <a:r>
              <a:rPr spc="165" dirty="0"/>
              <a:t> </a:t>
            </a:r>
            <a:r>
              <a:rPr spc="-20" dirty="0"/>
              <a:t>БАЗА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2558" y="1558750"/>
            <a:ext cx="8808720" cy="435673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50"/>
              </a:spcBef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2.</a:t>
            </a:r>
            <a:r>
              <a:rPr sz="1800" b="1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Право</a:t>
            </a:r>
            <a:r>
              <a:rPr sz="1800" b="1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на</a:t>
            </a:r>
            <a:r>
              <a:rPr sz="1800" b="1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информирование об</a:t>
            </a:r>
            <a:r>
              <a:rPr sz="1800" b="1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условиях</a:t>
            </a:r>
            <a:r>
              <a:rPr sz="1800" b="1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питания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обучающихся.</a:t>
            </a:r>
            <a:endParaRPr sz="1800">
              <a:latin typeface="Arial"/>
              <a:cs typeface="Arial"/>
            </a:endParaRPr>
          </a:p>
          <a:p>
            <a:pPr marL="24765" marR="9525" indent="-12700" algn="just">
              <a:lnSpc>
                <a:spcPct val="111100"/>
              </a:lnSpc>
              <a:spcBef>
                <a:spcPts val="800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ст.</a:t>
            </a:r>
            <a:r>
              <a:rPr sz="1600" spc="19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29</a:t>
            </a:r>
            <a:r>
              <a:rPr sz="1600" spc="19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ФЗ</a:t>
            </a:r>
            <a:r>
              <a:rPr sz="1600" spc="19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"Об</a:t>
            </a:r>
            <a:r>
              <a:rPr sz="1600" spc="19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образовании":</a:t>
            </a:r>
            <a:r>
              <a:rPr sz="1600" spc="195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Образовательная</a:t>
            </a:r>
            <a:r>
              <a:rPr sz="1600" spc="195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организация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должна</a:t>
            </a:r>
            <a:r>
              <a:rPr sz="1600" spc="195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обеспечить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открытость</a:t>
            </a:r>
            <a:r>
              <a:rPr sz="1600" spc="4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4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доступность</a:t>
            </a:r>
            <a:r>
              <a:rPr sz="1600" spc="4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информации</a:t>
            </a:r>
            <a:r>
              <a:rPr sz="1600" spc="4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</a:t>
            </a:r>
            <a:r>
              <a:rPr sz="1600" spc="4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условиях</a:t>
            </a:r>
            <a:r>
              <a:rPr sz="1600" spc="4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питания</a:t>
            </a:r>
            <a:r>
              <a:rPr sz="1600" spc="4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обучающихся</a:t>
            </a:r>
            <a:r>
              <a:rPr sz="1600" spc="409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</a:t>
            </a:r>
            <a:r>
              <a:rPr sz="1600" spc="4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помощью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формирования</a:t>
            </a:r>
            <a:r>
              <a:rPr sz="1600" spc="35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открытых</a:t>
            </a:r>
            <a:r>
              <a:rPr sz="1600" spc="3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3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общедоступных</a:t>
            </a:r>
            <a:r>
              <a:rPr sz="1600" spc="3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информационных</a:t>
            </a:r>
            <a:r>
              <a:rPr sz="1600" spc="3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ресурсов,</a:t>
            </a:r>
            <a:r>
              <a:rPr sz="1600" spc="3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</a:t>
            </a:r>
            <a:r>
              <a:rPr sz="1600" spc="3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том</a:t>
            </a:r>
            <a:r>
              <a:rPr sz="1600" spc="3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числе</a:t>
            </a:r>
            <a:r>
              <a:rPr sz="1600" spc="3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на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официальном</a:t>
            </a:r>
            <a:endParaRPr sz="160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spcBef>
                <a:spcPts val="1010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сайте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образовательной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организации</a:t>
            </a:r>
            <a:r>
              <a:rPr sz="1600" spc="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 сети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Интернет.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>
              <a:latin typeface="Arial"/>
              <a:cs typeface="Arial"/>
            </a:endParaRPr>
          </a:p>
          <a:p>
            <a:pPr marL="12700" marR="5080" algn="just">
              <a:lnSpc>
                <a:spcPct val="107000"/>
              </a:lnSpc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3.</a:t>
            </a:r>
            <a:r>
              <a:rPr sz="1800" b="1" spc="64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Право</a:t>
            </a:r>
            <a:r>
              <a:rPr sz="1800" b="1" spc="265" dirty="0">
                <a:solidFill>
                  <a:srgbClr val="404040"/>
                </a:solidFill>
                <a:latin typeface="Arial"/>
                <a:cs typeface="Arial"/>
              </a:rPr>
              <a:t>  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создания</a:t>
            </a:r>
            <a:r>
              <a:rPr sz="1800" b="1" spc="265" dirty="0">
                <a:solidFill>
                  <a:srgbClr val="404040"/>
                </a:solidFill>
                <a:latin typeface="Arial"/>
                <a:cs typeface="Arial"/>
              </a:rPr>
              <a:t>  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общественных</a:t>
            </a:r>
            <a:r>
              <a:rPr sz="1800" b="1" spc="265" dirty="0">
                <a:solidFill>
                  <a:srgbClr val="404040"/>
                </a:solidFill>
                <a:latin typeface="Arial"/>
                <a:cs typeface="Arial"/>
              </a:rPr>
              <a:t>  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органов</a:t>
            </a:r>
            <a:r>
              <a:rPr sz="1800" b="1" spc="645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при</a:t>
            </a:r>
            <a:r>
              <a:rPr sz="1800" b="1" spc="640" dirty="0">
                <a:solidFill>
                  <a:srgbClr val="404040"/>
                </a:solidFill>
                <a:latin typeface="Arial"/>
                <a:cs typeface="Arial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образовательной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организации</a:t>
            </a:r>
            <a:r>
              <a:rPr sz="1800" b="1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(по</a:t>
            </a:r>
            <a:r>
              <a:rPr sz="1800" b="1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своей</a:t>
            </a:r>
            <a:r>
              <a:rPr sz="1800" b="1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инициативе),</a:t>
            </a:r>
            <a:r>
              <a:rPr sz="1800" b="1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в</a:t>
            </a:r>
            <a:r>
              <a:rPr sz="1800" b="1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том</a:t>
            </a:r>
            <a:r>
              <a:rPr sz="1800" b="1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числе</a:t>
            </a:r>
            <a:r>
              <a:rPr sz="1800" b="1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для</a:t>
            </a:r>
            <a:r>
              <a:rPr sz="1800" b="1" spc="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формирования</a:t>
            </a:r>
            <a:r>
              <a:rPr sz="1800" b="1" spc="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своего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мнения</a:t>
            </a:r>
            <a:r>
              <a:rPr sz="1800" b="1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по</a:t>
            </a:r>
            <a:r>
              <a:rPr sz="1800" b="1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вопросам</a:t>
            </a:r>
            <a:r>
              <a:rPr sz="18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управления</a:t>
            </a:r>
            <a:r>
              <a:rPr sz="1800" b="1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организацией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питания.</a:t>
            </a:r>
            <a:endParaRPr sz="1800">
              <a:latin typeface="Arial"/>
              <a:cs typeface="Arial"/>
            </a:endParaRPr>
          </a:p>
          <a:p>
            <a:pPr marL="24765" marR="12065" indent="-12700" algn="just">
              <a:lnSpc>
                <a:spcPct val="111000"/>
              </a:lnSpc>
              <a:spcBef>
                <a:spcPts val="805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Статья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26</a:t>
            </a:r>
            <a:r>
              <a:rPr sz="1600" spc="195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ФЗ</a:t>
            </a:r>
            <a:r>
              <a:rPr sz="1600" spc="19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"Об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образовании»: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целях</a:t>
            </a:r>
            <a:r>
              <a:rPr sz="1600" spc="204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учета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мнения</a:t>
            </a:r>
            <a:r>
              <a:rPr sz="1600" spc="200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родителей</a:t>
            </a:r>
            <a:r>
              <a:rPr sz="1600" spc="204" dirty="0">
                <a:solidFill>
                  <a:srgbClr val="5B5B5D"/>
                </a:solidFill>
                <a:latin typeface="Arial"/>
                <a:cs typeface="Arial"/>
              </a:rPr>
              <a:t> 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(законных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представителей)</a:t>
            </a:r>
            <a:r>
              <a:rPr sz="1600" spc="9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</a:t>
            </a:r>
            <a:r>
              <a:rPr sz="1600" spc="8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вопросам</a:t>
            </a:r>
            <a:r>
              <a:rPr sz="1600" spc="1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управления</a:t>
            </a:r>
            <a:r>
              <a:rPr sz="1600" spc="9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образовательной</a:t>
            </a:r>
            <a:r>
              <a:rPr sz="1600" spc="9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организацией,</a:t>
            </a:r>
            <a:r>
              <a:rPr sz="1600" spc="10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</a:t>
            </a:r>
            <a:r>
              <a:rPr sz="1600" spc="9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инициативе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родителей,</a:t>
            </a:r>
            <a:r>
              <a:rPr sz="1600" spc="-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создаются</a:t>
            </a:r>
            <a:r>
              <a:rPr sz="1600" spc="-6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советы</a:t>
            </a:r>
            <a:r>
              <a:rPr sz="1600" spc="-6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родителей.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5993891"/>
            <a:ext cx="3054350" cy="864235"/>
            <a:chOff x="0" y="5993891"/>
            <a:chExt cx="3054350" cy="8642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95643"/>
              <a:ext cx="1990344" cy="5623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993891"/>
              <a:ext cx="3054096" cy="8641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708" y="196595"/>
            <a:ext cx="10487660" cy="6464935"/>
          </a:xfrm>
          <a:custGeom>
            <a:avLst/>
            <a:gdLst/>
            <a:ahLst/>
            <a:cxnLst/>
            <a:rect l="l" t="t" r="r" b="b"/>
            <a:pathLst>
              <a:path w="10487660" h="6464934">
                <a:moveTo>
                  <a:pt x="0" y="0"/>
                </a:moveTo>
                <a:lnTo>
                  <a:pt x="647191" y="6464808"/>
                </a:lnTo>
                <a:lnTo>
                  <a:pt x="10487406" y="5908954"/>
                </a:lnTo>
                <a:lnTo>
                  <a:pt x="9634347" y="809625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2566" y="998677"/>
            <a:ext cx="68897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ДОКУМЕНТЫ</a:t>
            </a:r>
            <a:r>
              <a:rPr spc="40" dirty="0"/>
              <a:t> </a:t>
            </a:r>
            <a:r>
              <a:rPr dirty="0"/>
              <a:t>И</a:t>
            </a:r>
            <a:r>
              <a:rPr spc="90" dirty="0"/>
              <a:t> </a:t>
            </a:r>
            <a:r>
              <a:rPr spc="-10" dirty="0"/>
              <a:t>ИНСТРУМЕНТЫ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5643"/>
            <a:ext cx="1990344" cy="5623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69083" y="2027047"/>
            <a:ext cx="8500110" cy="37013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 marR="5080" indent="-12700" algn="just">
              <a:lnSpc>
                <a:spcPct val="110900"/>
              </a:lnSpc>
              <a:spcBef>
                <a:spcPts val="105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Положение</a:t>
            </a:r>
            <a:r>
              <a:rPr sz="1800" spc="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800" spc="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Arial"/>
                <a:cs typeface="Arial"/>
              </a:rPr>
              <a:t>родительском контроле над организацией горячего питания муниципального казенного общеобразовательного учреждения </a:t>
            </a:r>
            <a:r>
              <a:rPr lang="ru-RU" sz="1800" dirty="0" err="1" smtClean="0">
                <a:solidFill>
                  <a:schemeClr val="tx1"/>
                </a:solidFill>
                <a:latin typeface="Arial"/>
                <a:cs typeface="Arial"/>
              </a:rPr>
              <a:t>Воднобуерачной</a:t>
            </a:r>
            <a:r>
              <a:rPr lang="ru-RU" sz="1800" dirty="0" smtClean="0">
                <a:solidFill>
                  <a:schemeClr val="tx1"/>
                </a:solidFill>
                <a:latin typeface="Arial"/>
                <a:cs typeface="Arial"/>
              </a:rPr>
              <a:t> средней школы </a:t>
            </a:r>
            <a:r>
              <a:rPr lang="ru-RU" sz="1800" dirty="0" err="1" smtClean="0">
                <a:solidFill>
                  <a:schemeClr val="tx1"/>
                </a:solidFill>
                <a:latin typeface="Arial"/>
                <a:cs typeface="Arial"/>
              </a:rPr>
              <a:t>Камышинского</a:t>
            </a:r>
            <a:r>
              <a:rPr lang="ru-RU" sz="1800" dirty="0" smtClean="0">
                <a:solidFill>
                  <a:schemeClr val="tx1"/>
                </a:solidFill>
                <a:latin typeface="Arial"/>
                <a:cs typeface="Arial"/>
              </a:rPr>
              <a:t> муниципального района Волгоградской области</a:t>
            </a:r>
          </a:p>
          <a:p>
            <a:pPr marL="24765" marR="5080" indent="-12700" algn="just">
              <a:lnSpc>
                <a:spcPct val="110900"/>
              </a:lnSpc>
              <a:spcBef>
                <a:spcPts val="105"/>
              </a:spcBef>
              <a:buFont typeface="Wingdings"/>
              <a:buChar char=""/>
              <a:tabLst>
                <a:tab pos="299720" algn="l"/>
              </a:tabLst>
            </a:pP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План работы комиссии родительского контроля за организацией питания в МКОУ </a:t>
            </a:r>
            <a:r>
              <a:rPr lang="ru-RU" dirty="0" err="1" smtClean="0">
                <a:solidFill>
                  <a:schemeClr val="tx1"/>
                </a:solidFill>
                <a:latin typeface="Arial"/>
                <a:cs typeface="Arial"/>
              </a:rPr>
              <a:t>Воднобуерачной</a:t>
            </a:r>
            <a:r>
              <a:rPr lang="ru-RU" dirty="0" smtClean="0">
                <a:solidFill>
                  <a:schemeClr val="tx1"/>
                </a:solidFill>
                <a:latin typeface="Arial"/>
                <a:cs typeface="Arial"/>
              </a:rPr>
              <a:t> СШ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24765" marR="9525" indent="-12700" algn="just">
              <a:lnSpc>
                <a:spcPct val="111100"/>
              </a:lnSpc>
              <a:buFont typeface="Wingdings"/>
              <a:buChar char="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Методических</a:t>
            </a:r>
            <a:r>
              <a:rPr sz="1800" spc="80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рекомендаций</a:t>
            </a:r>
            <a:r>
              <a:rPr sz="1800" spc="95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об</a:t>
            </a:r>
            <a:r>
              <a:rPr sz="1800" spc="80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информировании</a:t>
            </a:r>
            <a:r>
              <a:rPr sz="1800" spc="95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об</a:t>
            </a:r>
            <a:r>
              <a:rPr sz="1800" spc="85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условиях</a:t>
            </a:r>
            <a:r>
              <a:rPr sz="1800" spc="85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r>
              <a:rPr sz="1800" spc="-10">
                <a:solidFill>
                  <a:schemeClr val="tx1"/>
                </a:solidFill>
                <a:latin typeface="Arial"/>
                <a:cs typeface="Arial"/>
              </a:rPr>
              <a:t>питания </a:t>
            </a:r>
            <a:r>
              <a:rPr sz="1800" spc="-10" smtClean="0">
                <a:solidFill>
                  <a:schemeClr val="tx1"/>
                </a:solidFill>
                <a:latin typeface="Arial"/>
                <a:cs typeface="Arial"/>
              </a:rPr>
              <a:t>обучающихся</a:t>
            </a:r>
            <a:endParaRPr lang="ru-RU" sz="1800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4765" marR="9525" indent="-12700" algn="just">
              <a:lnSpc>
                <a:spcPct val="111100"/>
              </a:lnSpc>
              <a:buFont typeface="Wingdings"/>
              <a:buChar char=""/>
              <a:tabLst>
                <a:tab pos="299720" algn="l"/>
              </a:tabLst>
            </a:pPr>
            <a:r>
              <a:rPr lang="ru-RU" spc="-10" dirty="0" smtClean="0">
                <a:solidFill>
                  <a:schemeClr val="tx1"/>
                </a:solidFill>
                <a:latin typeface="Arial"/>
                <a:cs typeface="Arial"/>
              </a:rPr>
              <a:t>График родительского контроля 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299720" algn="l"/>
              </a:tabLst>
            </a:pPr>
            <a:r>
              <a:rPr lang="ru-RU" sz="1800" dirty="0" smtClean="0">
                <a:solidFill>
                  <a:schemeClr val="tx1"/>
                </a:solidFill>
                <a:latin typeface="Arial"/>
                <a:cs typeface="Arial"/>
              </a:rPr>
              <a:t>Журнал посещения родителями столовой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40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Памятка</a:t>
            </a:r>
            <a:r>
              <a:rPr sz="1800" spc="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–</a:t>
            </a:r>
            <a:r>
              <a:rPr sz="1800" spc="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инструкция</a:t>
            </a:r>
            <a:r>
              <a:rPr sz="1800" spc="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r>
              <a:rPr sz="1800" spc="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родителей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29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Бесконтактный</a:t>
            </a:r>
            <a:r>
              <a:rPr sz="1800" spc="1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термометр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4267200"/>
            <a:ext cx="10629760" cy="2814675"/>
            <a:chOff x="0" y="4267200"/>
            <a:chExt cx="10629760" cy="28146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05800" y="4267200"/>
              <a:ext cx="2323960" cy="23239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3000" y="4876800"/>
              <a:ext cx="1247101" cy="9396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5000" y="5334000"/>
              <a:ext cx="2284704" cy="17478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993891"/>
              <a:ext cx="3054096" cy="8641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2708" y="196595"/>
            <a:ext cx="10487660" cy="6464935"/>
            <a:chOff x="1092708" y="196595"/>
            <a:chExt cx="10487660" cy="6464935"/>
          </a:xfrm>
        </p:grpSpPr>
        <p:sp>
          <p:nvSpPr>
            <p:cNvPr id="3" name="object 3"/>
            <p:cNvSpPr/>
            <p:nvPr/>
          </p:nvSpPr>
          <p:spPr>
            <a:xfrm>
              <a:off x="1092708" y="196595"/>
              <a:ext cx="10487660" cy="6464935"/>
            </a:xfrm>
            <a:custGeom>
              <a:avLst/>
              <a:gdLst/>
              <a:ahLst/>
              <a:cxnLst/>
              <a:rect l="l" t="t" r="r" b="b"/>
              <a:pathLst>
                <a:path w="10487660" h="6464934">
                  <a:moveTo>
                    <a:pt x="0" y="0"/>
                  </a:moveTo>
                  <a:lnTo>
                    <a:pt x="647191" y="6464808"/>
                  </a:lnTo>
                  <a:lnTo>
                    <a:pt x="10487406" y="5908954"/>
                  </a:lnTo>
                  <a:lnTo>
                    <a:pt x="9634347" y="80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0" y="3276600"/>
              <a:ext cx="1895856" cy="17891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05128" y="196595"/>
              <a:ext cx="9382125" cy="1586865"/>
            </a:xfrm>
            <a:custGeom>
              <a:avLst/>
              <a:gdLst/>
              <a:ahLst/>
              <a:cxnLst/>
              <a:rect l="l" t="t" r="r" b="b"/>
              <a:pathLst>
                <a:path w="9382125" h="1586864">
                  <a:moveTo>
                    <a:pt x="9381744" y="0"/>
                  </a:moveTo>
                  <a:lnTo>
                    <a:pt x="0" y="0"/>
                  </a:lnTo>
                  <a:lnTo>
                    <a:pt x="0" y="1586483"/>
                  </a:lnTo>
                  <a:lnTo>
                    <a:pt x="9381744" y="1586483"/>
                  </a:lnTo>
                  <a:lnTo>
                    <a:pt x="93817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69539" y="213105"/>
            <a:ext cx="6841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ЭТАПЫ</a:t>
            </a:r>
            <a:r>
              <a:rPr spc="95" dirty="0"/>
              <a:t> </a:t>
            </a:r>
            <a:r>
              <a:rPr spc="-10" dirty="0"/>
              <a:t>СОВЕРШЕНСТВОВАНИЯ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811267" y="1740395"/>
            <a:ext cx="7234555" cy="3648710"/>
            <a:chOff x="4811267" y="1740395"/>
            <a:chExt cx="7234555" cy="3648710"/>
          </a:xfrm>
        </p:grpSpPr>
        <p:sp>
          <p:nvSpPr>
            <p:cNvPr id="8" name="object 8"/>
            <p:cNvSpPr/>
            <p:nvPr/>
          </p:nvSpPr>
          <p:spPr>
            <a:xfrm>
              <a:off x="9526523" y="2645663"/>
              <a:ext cx="2519680" cy="2743200"/>
            </a:xfrm>
            <a:custGeom>
              <a:avLst/>
              <a:gdLst/>
              <a:ahLst/>
              <a:cxnLst/>
              <a:rect l="l" t="t" r="r" b="b"/>
              <a:pathLst>
                <a:path w="2519679" h="2743200">
                  <a:moveTo>
                    <a:pt x="2519172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2519172" y="2743200"/>
                  </a:lnTo>
                  <a:lnTo>
                    <a:pt x="2519172" y="0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1267" y="1740395"/>
              <a:ext cx="2186178" cy="103252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881376" y="820134"/>
            <a:ext cx="6426835" cy="170942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СИСТЕМЫ</a:t>
            </a:r>
            <a:r>
              <a:rPr sz="1800" b="1" spc="12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ОРГАНИЗАЦИИ</a:t>
            </a:r>
            <a:r>
              <a:rPr sz="1800" b="1" spc="13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ПИТАНИЯ</a:t>
            </a:r>
            <a:r>
              <a:rPr sz="1800" b="1" spc="15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B5B5D"/>
                </a:solidFill>
                <a:latin typeface="Trebuchet MS"/>
                <a:cs typeface="Trebuchet MS"/>
              </a:rPr>
              <a:t>ШКОЛЬНИКОВ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НА</a:t>
            </a:r>
            <a:r>
              <a:rPr sz="1800" b="1" spc="14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ОСНОВЕ</a:t>
            </a:r>
            <a:r>
              <a:rPr sz="1800" b="1" spc="12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РЕЗУЛЬТАТОВ</a:t>
            </a:r>
            <a:r>
              <a:rPr sz="1800" b="1" spc="12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РОДИТЕЛЬСКОГО</a:t>
            </a:r>
            <a:r>
              <a:rPr sz="1800" b="1" spc="11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B5B5D"/>
                </a:solidFill>
                <a:latin typeface="Trebuchet MS"/>
                <a:cs typeface="Trebuchet MS"/>
              </a:rPr>
              <a:t>КОНТРОЛЯ</a:t>
            </a:r>
            <a:r>
              <a:rPr sz="2400" b="1" spc="-10" dirty="0">
                <a:solidFill>
                  <a:srgbClr val="5B5B5D"/>
                </a:solidFill>
                <a:latin typeface="Trebuchet MS"/>
                <a:cs typeface="Trebuchet MS"/>
              </a:rPr>
              <a:t>:</a:t>
            </a:r>
            <a:endParaRPr sz="2400">
              <a:latin typeface="Trebuchet MS"/>
              <a:cs typeface="Trebuchet MS"/>
            </a:endParaRPr>
          </a:p>
          <a:p>
            <a:pPr marL="2547620" marR="2606675" indent="-311150">
              <a:lnSpc>
                <a:spcPts val="1540"/>
              </a:lnSpc>
              <a:spcBef>
                <a:spcPts val="1989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Экспресс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анализ примерного</a:t>
            </a:r>
            <a:endParaRPr sz="1400">
              <a:latin typeface="Calibri"/>
              <a:cs typeface="Calibri"/>
            </a:endParaRPr>
          </a:p>
          <a:p>
            <a:pPr marL="2149475">
              <a:lnSpc>
                <a:spcPts val="1505"/>
              </a:lnSpc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двухнедельного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меню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 rot="218530">
            <a:off x="6934200" y="2895600"/>
            <a:ext cx="2579370" cy="1395095"/>
            <a:chOff x="6580631" y="2613786"/>
            <a:chExt cx="2579370" cy="1395095"/>
          </a:xfrm>
        </p:grpSpPr>
        <p:sp>
          <p:nvSpPr>
            <p:cNvPr id="12" name="object 12"/>
            <p:cNvSpPr/>
            <p:nvPr/>
          </p:nvSpPr>
          <p:spPr>
            <a:xfrm>
              <a:off x="7099553" y="2613786"/>
              <a:ext cx="407670" cy="274955"/>
            </a:xfrm>
            <a:custGeom>
              <a:avLst/>
              <a:gdLst/>
              <a:ahLst/>
              <a:cxnLst/>
              <a:rect l="l" t="t" r="r" b="b"/>
              <a:pathLst>
                <a:path w="407670" h="274955">
                  <a:moveTo>
                    <a:pt x="308355" y="244348"/>
                  </a:moveTo>
                  <a:lnTo>
                    <a:pt x="305053" y="246634"/>
                  </a:lnTo>
                  <a:lnTo>
                    <a:pt x="304546" y="250062"/>
                  </a:lnTo>
                  <a:lnTo>
                    <a:pt x="303911" y="253491"/>
                  </a:lnTo>
                  <a:lnTo>
                    <a:pt x="306197" y="256793"/>
                  </a:lnTo>
                  <a:lnTo>
                    <a:pt x="309625" y="257428"/>
                  </a:lnTo>
                  <a:lnTo>
                    <a:pt x="407289" y="274447"/>
                  </a:lnTo>
                  <a:lnTo>
                    <a:pt x="406111" y="271145"/>
                  </a:lnTo>
                  <a:lnTo>
                    <a:pt x="393573" y="271145"/>
                  </a:lnTo>
                  <a:lnTo>
                    <a:pt x="375529" y="255963"/>
                  </a:lnTo>
                  <a:lnTo>
                    <a:pt x="311785" y="244983"/>
                  </a:lnTo>
                  <a:lnTo>
                    <a:pt x="308355" y="244348"/>
                  </a:lnTo>
                  <a:close/>
                </a:path>
                <a:path w="407670" h="274955">
                  <a:moveTo>
                    <a:pt x="375529" y="255963"/>
                  </a:moveTo>
                  <a:lnTo>
                    <a:pt x="393573" y="271145"/>
                  </a:lnTo>
                  <a:lnTo>
                    <a:pt x="395789" y="268477"/>
                  </a:lnTo>
                  <a:lnTo>
                    <a:pt x="391668" y="268477"/>
                  </a:lnTo>
                  <a:lnTo>
                    <a:pt x="387979" y="258108"/>
                  </a:lnTo>
                  <a:lnTo>
                    <a:pt x="375529" y="255963"/>
                  </a:lnTo>
                  <a:close/>
                </a:path>
                <a:path w="407670" h="274955">
                  <a:moveTo>
                    <a:pt x="369189" y="176022"/>
                  </a:moveTo>
                  <a:lnTo>
                    <a:pt x="365887" y="177164"/>
                  </a:lnTo>
                  <a:lnTo>
                    <a:pt x="362585" y="178435"/>
                  </a:lnTo>
                  <a:lnTo>
                    <a:pt x="360934" y="181990"/>
                  </a:lnTo>
                  <a:lnTo>
                    <a:pt x="362076" y="185292"/>
                  </a:lnTo>
                  <a:lnTo>
                    <a:pt x="383762" y="246253"/>
                  </a:lnTo>
                  <a:lnTo>
                    <a:pt x="401700" y="261365"/>
                  </a:lnTo>
                  <a:lnTo>
                    <a:pt x="393573" y="271145"/>
                  </a:lnTo>
                  <a:lnTo>
                    <a:pt x="406111" y="271145"/>
                  </a:lnTo>
                  <a:lnTo>
                    <a:pt x="374015" y="181101"/>
                  </a:lnTo>
                  <a:lnTo>
                    <a:pt x="372872" y="177800"/>
                  </a:lnTo>
                  <a:lnTo>
                    <a:pt x="369189" y="176022"/>
                  </a:lnTo>
                  <a:close/>
                </a:path>
                <a:path w="407670" h="274955">
                  <a:moveTo>
                    <a:pt x="387979" y="258108"/>
                  </a:moveTo>
                  <a:lnTo>
                    <a:pt x="391668" y="268477"/>
                  </a:lnTo>
                  <a:lnTo>
                    <a:pt x="398779" y="259968"/>
                  </a:lnTo>
                  <a:lnTo>
                    <a:pt x="387979" y="258108"/>
                  </a:lnTo>
                  <a:close/>
                </a:path>
                <a:path w="407670" h="274955">
                  <a:moveTo>
                    <a:pt x="383762" y="246253"/>
                  </a:moveTo>
                  <a:lnTo>
                    <a:pt x="387979" y="258108"/>
                  </a:lnTo>
                  <a:lnTo>
                    <a:pt x="398779" y="259968"/>
                  </a:lnTo>
                  <a:lnTo>
                    <a:pt x="391668" y="268477"/>
                  </a:lnTo>
                  <a:lnTo>
                    <a:pt x="395789" y="268477"/>
                  </a:lnTo>
                  <a:lnTo>
                    <a:pt x="401700" y="261365"/>
                  </a:lnTo>
                  <a:lnTo>
                    <a:pt x="383762" y="246253"/>
                  </a:lnTo>
                  <a:close/>
                </a:path>
                <a:path w="407670" h="274955">
                  <a:moveTo>
                    <a:pt x="5842" y="0"/>
                  </a:moveTo>
                  <a:lnTo>
                    <a:pt x="0" y="11175"/>
                  </a:lnTo>
                  <a:lnTo>
                    <a:pt x="54228" y="38988"/>
                  </a:lnTo>
                  <a:lnTo>
                    <a:pt x="107315" y="68452"/>
                  </a:lnTo>
                  <a:lnTo>
                    <a:pt x="159385" y="99567"/>
                  </a:lnTo>
                  <a:lnTo>
                    <a:pt x="210439" y="132334"/>
                  </a:lnTo>
                  <a:lnTo>
                    <a:pt x="260350" y="166624"/>
                  </a:lnTo>
                  <a:lnTo>
                    <a:pt x="309118" y="202564"/>
                  </a:lnTo>
                  <a:lnTo>
                    <a:pt x="356743" y="240157"/>
                  </a:lnTo>
                  <a:lnTo>
                    <a:pt x="375529" y="255963"/>
                  </a:lnTo>
                  <a:lnTo>
                    <a:pt x="387979" y="258108"/>
                  </a:lnTo>
                  <a:lnTo>
                    <a:pt x="316611" y="192404"/>
                  </a:lnTo>
                  <a:lnTo>
                    <a:pt x="267589" y="156210"/>
                  </a:lnTo>
                  <a:lnTo>
                    <a:pt x="217297" y="121538"/>
                  </a:lnTo>
                  <a:lnTo>
                    <a:pt x="165989" y="88646"/>
                  </a:lnTo>
                  <a:lnTo>
                    <a:pt x="113411" y="57403"/>
                  </a:lnTo>
                  <a:lnTo>
                    <a:pt x="60071" y="27812"/>
                  </a:lnTo>
                  <a:lnTo>
                    <a:pt x="584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0631" y="2976359"/>
              <a:ext cx="2579370" cy="103252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086600" y="3429000"/>
            <a:ext cx="226695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31775" marR="5080" indent="-21971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Родительский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мониторинг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организации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питания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364490">
              <a:lnSpc>
                <a:spcPts val="1505"/>
              </a:lnSpc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школьной столовой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715000" y="4495800"/>
            <a:ext cx="2837180" cy="1870710"/>
            <a:chOff x="6275832" y="4150105"/>
            <a:chExt cx="2837180" cy="1870710"/>
          </a:xfrm>
        </p:grpSpPr>
        <p:sp>
          <p:nvSpPr>
            <p:cNvPr id="16" name="object 16"/>
            <p:cNvSpPr/>
            <p:nvPr/>
          </p:nvSpPr>
          <p:spPr>
            <a:xfrm>
              <a:off x="7954010" y="4150105"/>
              <a:ext cx="102235" cy="648335"/>
            </a:xfrm>
            <a:custGeom>
              <a:avLst/>
              <a:gdLst/>
              <a:ahLst/>
              <a:cxnLst/>
              <a:rect l="l" t="t" r="r" b="b"/>
              <a:pathLst>
                <a:path w="102234" h="648335">
                  <a:moveTo>
                    <a:pt x="8255" y="545846"/>
                  </a:moveTo>
                  <a:lnTo>
                    <a:pt x="4953" y="546989"/>
                  </a:lnTo>
                  <a:lnTo>
                    <a:pt x="1650" y="548259"/>
                  </a:lnTo>
                  <a:lnTo>
                    <a:pt x="0" y="551942"/>
                  </a:lnTo>
                  <a:lnTo>
                    <a:pt x="1143" y="555244"/>
                  </a:lnTo>
                  <a:lnTo>
                    <a:pt x="35560" y="648081"/>
                  </a:lnTo>
                  <a:lnTo>
                    <a:pt x="45134" y="636778"/>
                  </a:lnTo>
                  <a:lnTo>
                    <a:pt x="43942" y="636778"/>
                  </a:lnTo>
                  <a:lnTo>
                    <a:pt x="31496" y="634619"/>
                  </a:lnTo>
                  <a:lnTo>
                    <a:pt x="35547" y="611485"/>
                  </a:lnTo>
                  <a:lnTo>
                    <a:pt x="13081" y="550799"/>
                  </a:lnTo>
                  <a:lnTo>
                    <a:pt x="11938" y="547497"/>
                  </a:lnTo>
                  <a:lnTo>
                    <a:pt x="8255" y="545846"/>
                  </a:lnTo>
                  <a:close/>
                </a:path>
                <a:path w="102234" h="648335">
                  <a:moveTo>
                    <a:pt x="35547" y="611485"/>
                  </a:moveTo>
                  <a:lnTo>
                    <a:pt x="31496" y="634619"/>
                  </a:lnTo>
                  <a:lnTo>
                    <a:pt x="43942" y="636778"/>
                  </a:lnTo>
                  <a:lnTo>
                    <a:pt x="44530" y="633476"/>
                  </a:lnTo>
                  <a:lnTo>
                    <a:pt x="43688" y="633476"/>
                  </a:lnTo>
                  <a:lnTo>
                    <a:pt x="32893" y="631571"/>
                  </a:lnTo>
                  <a:lnTo>
                    <a:pt x="39914" y="623282"/>
                  </a:lnTo>
                  <a:lnTo>
                    <a:pt x="35547" y="611485"/>
                  </a:lnTo>
                  <a:close/>
                </a:path>
                <a:path w="102234" h="648335">
                  <a:moveTo>
                    <a:pt x="96139" y="561213"/>
                  </a:moveTo>
                  <a:lnTo>
                    <a:pt x="92075" y="561594"/>
                  </a:lnTo>
                  <a:lnTo>
                    <a:pt x="89916" y="564261"/>
                  </a:lnTo>
                  <a:lnTo>
                    <a:pt x="48056" y="613671"/>
                  </a:lnTo>
                  <a:lnTo>
                    <a:pt x="43942" y="636778"/>
                  </a:lnTo>
                  <a:lnTo>
                    <a:pt x="45134" y="636778"/>
                  </a:lnTo>
                  <a:lnTo>
                    <a:pt x="99568" y="572516"/>
                  </a:lnTo>
                  <a:lnTo>
                    <a:pt x="101854" y="569849"/>
                  </a:lnTo>
                  <a:lnTo>
                    <a:pt x="101473" y="565785"/>
                  </a:lnTo>
                  <a:lnTo>
                    <a:pt x="96139" y="561213"/>
                  </a:lnTo>
                  <a:close/>
                </a:path>
                <a:path w="102234" h="648335">
                  <a:moveTo>
                    <a:pt x="39914" y="623282"/>
                  </a:moveTo>
                  <a:lnTo>
                    <a:pt x="32893" y="631571"/>
                  </a:lnTo>
                  <a:lnTo>
                    <a:pt x="43688" y="633476"/>
                  </a:lnTo>
                  <a:lnTo>
                    <a:pt x="39914" y="623282"/>
                  </a:lnTo>
                  <a:close/>
                </a:path>
                <a:path w="102234" h="648335">
                  <a:moveTo>
                    <a:pt x="48056" y="613671"/>
                  </a:moveTo>
                  <a:lnTo>
                    <a:pt x="39914" y="623282"/>
                  </a:lnTo>
                  <a:lnTo>
                    <a:pt x="43688" y="633476"/>
                  </a:lnTo>
                  <a:lnTo>
                    <a:pt x="44530" y="633476"/>
                  </a:lnTo>
                  <a:lnTo>
                    <a:pt x="48056" y="613671"/>
                  </a:lnTo>
                  <a:close/>
                </a:path>
                <a:path w="102234" h="648335">
                  <a:moveTo>
                    <a:pt x="49657" y="0"/>
                  </a:moveTo>
                  <a:lnTo>
                    <a:pt x="37084" y="1905"/>
                  </a:lnTo>
                  <a:lnTo>
                    <a:pt x="43180" y="42164"/>
                  </a:lnTo>
                  <a:lnTo>
                    <a:pt x="48260" y="82423"/>
                  </a:lnTo>
                  <a:lnTo>
                    <a:pt x="52578" y="122682"/>
                  </a:lnTo>
                  <a:lnTo>
                    <a:pt x="56134" y="163195"/>
                  </a:lnTo>
                  <a:lnTo>
                    <a:pt x="58547" y="203454"/>
                  </a:lnTo>
                  <a:lnTo>
                    <a:pt x="60325" y="243967"/>
                  </a:lnTo>
                  <a:lnTo>
                    <a:pt x="61082" y="284226"/>
                  </a:lnTo>
                  <a:lnTo>
                    <a:pt x="60957" y="324993"/>
                  </a:lnTo>
                  <a:lnTo>
                    <a:pt x="60186" y="365633"/>
                  </a:lnTo>
                  <a:lnTo>
                    <a:pt x="58420" y="405765"/>
                  </a:lnTo>
                  <a:lnTo>
                    <a:pt x="55753" y="446151"/>
                  </a:lnTo>
                  <a:lnTo>
                    <a:pt x="52070" y="486537"/>
                  </a:lnTo>
                  <a:lnTo>
                    <a:pt x="47751" y="526796"/>
                  </a:lnTo>
                  <a:lnTo>
                    <a:pt x="42418" y="566928"/>
                  </a:lnTo>
                  <a:lnTo>
                    <a:pt x="36322" y="607060"/>
                  </a:lnTo>
                  <a:lnTo>
                    <a:pt x="35547" y="611485"/>
                  </a:lnTo>
                  <a:lnTo>
                    <a:pt x="39914" y="623282"/>
                  </a:lnTo>
                  <a:lnTo>
                    <a:pt x="54991" y="568579"/>
                  </a:lnTo>
                  <a:lnTo>
                    <a:pt x="60325" y="528066"/>
                  </a:lnTo>
                  <a:lnTo>
                    <a:pt x="64770" y="487553"/>
                  </a:lnTo>
                  <a:lnTo>
                    <a:pt x="68325" y="447040"/>
                  </a:lnTo>
                  <a:lnTo>
                    <a:pt x="71022" y="405765"/>
                  </a:lnTo>
                  <a:lnTo>
                    <a:pt x="72902" y="365379"/>
                  </a:lnTo>
                  <a:lnTo>
                    <a:pt x="73660" y="324993"/>
                  </a:lnTo>
                  <a:lnTo>
                    <a:pt x="73787" y="284226"/>
                  </a:lnTo>
                  <a:lnTo>
                    <a:pt x="72898" y="243459"/>
                  </a:lnTo>
                  <a:lnTo>
                    <a:pt x="71247" y="202692"/>
                  </a:lnTo>
                  <a:lnTo>
                    <a:pt x="68707" y="162052"/>
                  </a:lnTo>
                  <a:lnTo>
                    <a:pt x="65150" y="121412"/>
                  </a:lnTo>
                  <a:lnTo>
                    <a:pt x="60960" y="80899"/>
                  </a:lnTo>
                  <a:lnTo>
                    <a:pt x="55753" y="40386"/>
                  </a:lnTo>
                  <a:lnTo>
                    <a:pt x="4965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5832" y="4971288"/>
              <a:ext cx="2836925" cy="104928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867400" y="5410200"/>
            <a:ext cx="2519680" cy="82486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38125" marR="5080" indent="-22606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Анализ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полученных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данных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разработка</a:t>
            </a:r>
            <a:r>
              <a:rPr sz="14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предложений,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ts val="143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включая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предложения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ts val="161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замене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блюд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 rot="20659569">
            <a:off x="2514600" y="3733800"/>
            <a:ext cx="2364740" cy="1978025"/>
            <a:chOff x="2854451" y="2810243"/>
            <a:chExt cx="2364740" cy="1978025"/>
          </a:xfrm>
        </p:grpSpPr>
        <p:sp>
          <p:nvSpPr>
            <p:cNvPr id="24" name="object 24"/>
            <p:cNvSpPr/>
            <p:nvPr/>
          </p:nvSpPr>
          <p:spPr>
            <a:xfrm>
              <a:off x="3807840" y="4081399"/>
              <a:ext cx="135890" cy="706755"/>
            </a:xfrm>
            <a:custGeom>
              <a:avLst/>
              <a:gdLst/>
              <a:ahLst/>
              <a:cxnLst/>
              <a:rect l="l" t="t" r="r" b="b"/>
              <a:pathLst>
                <a:path w="135889" h="706754">
                  <a:moveTo>
                    <a:pt x="56335" y="25181"/>
                  </a:moveTo>
                  <a:lnTo>
                    <a:pt x="46121" y="88518"/>
                  </a:lnTo>
                  <a:lnTo>
                    <a:pt x="44831" y="133731"/>
                  </a:lnTo>
                  <a:lnTo>
                    <a:pt x="44704" y="178307"/>
                  </a:lnTo>
                  <a:lnTo>
                    <a:pt x="45593" y="223012"/>
                  </a:lnTo>
                  <a:lnTo>
                    <a:pt x="47498" y="267588"/>
                  </a:lnTo>
                  <a:lnTo>
                    <a:pt x="50292" y="312038"/>
                  </a:lnTo>
                  <a:lnTo>
                    <a:pt x="54356" y="356488"/>
                  </a:lnTo>
                  <a:lnTo>
                    <a:pt x="59436" y="400812"/>
                  </a:lnTo>
                  <a:lnTo>
                    <a:pt x="65405" y="445134"/>
                  </a:lnTo>
                  <a:lnTo>
                    <a:pt x="72644" y="489203"/>
                  </a:lnTo>
                  <a:lnTo>
                    <a:pt x="80772" y="533019"/>
                  </a:lnTo>
                  <a:lnTo>
                    <a:pt x="89916" y="576833"/>
                  </a:lnTo>
                  <a:lnTo>
                    <a:pt x="100075" y="620268"/>
                  </a:lnTo>
                  <a:lnTo>
                    <a:pt x="111379" y="663575"/>
                  </a:lnTo>
                  <a:lnTo>
                    <a:pt x="123571" y="706501"/>
                  </a:lnTo>
                  <a:lnTo>
                    <a:pt x="135762" y="703071"/>
                  </a:lnTo>
                  <a:lnTo>
                    <a:pt x="123571" y="660145"/>
                  </a:lnTo>
                  <a:lnTo>
                    <a:pt x="112395" y="617093"/>
                  </a:lnTo>
                  <a:lnTo>
                    <a:pt x="102235" y="573913"/>
                  </a:lnTo>
                  <a:lnTo>
                    <a:pt x="93091" y="530478"/>
                  </a:lnTo>
                  <a:lnTo>
                    <a:pt x="85089" y="486918"/>
                  </a:lnTo>
                  <a:lnTo>
                    <a:pt x="77978" y="443102"/>
                  </a:lnTo>
                  <a:lnTo>
                    <a:pt x="72009" y="399161"/>
                  </a:lnTo>
                  <a:lnTo>
                    <a:pt x="66929" y="355092"/>
                  </a:lnTo>
                  <a:lnTo>
                    <a:pt x="62992" y="310895"/>
                  </a:lnTo>
                  <a:lnTo>
                    <a:pt x="60071" y="266700"/>
                  </a:lnTo>
                  <a:lnTo>
                    <a:pt x="58166" y="222503"/>
                  </a:lnTo>
                  <a:lnTo>
                    <a:pt x="57408" y="178307"/>
                  </a:lnTo>
                  <a:lnTo>
                    <a:pt x="57531" y="133731"/>
                  </a:lnTo>
                  <a:lnTo>
                    <a:pt x="58764" y="90550"/>
                  </a:lnTo>
                  <a:lnTo>
                    <a:pt x="58842" y="88518"/>
                  </a:lnTo>
                  <a:lnTo>
                    <a:pt x="61259" y="44195"/>
                  </a:lnTo>
                  <a:lnTo>
                    <a:pt x="61817" y="36451"/>
                  </a:lnTo>
                  <a:lnTo>
                    <a:pt x="56335" y="25181"/>
                  </a:lnTo>
                  <a:close/>
                </a:path>
                <a:path w="135889" h="706754">
                  <a:moveTo>
                    <a:pt x="64043" y="12064"/>
                  </a:moveTo>
                  <a:lnTo>
                    <a:pt x="50926" y="12064"/>
                  </a:lnTo>
                  <a:lnTo>
                    <a:pt x="63500" y="13081"/>
                  </a:lnTo>
                  <a:lnTo>
                    <a:pt x="61817" y="36451"/>
                  </a:lnTo>
                  <a:lnTo>
                    <a:pt x="90170" y="94742"/>
                  </a:lnTo>
                  <a:lnTo>
                    <a:pt x="91694" y="97789"/>
                  </a:lnTo>
                  <a:lnTo>
                    <a:pt x="95504" y="99187"/>
                  </a:lnTo>
                  <a:lnTo>
                    <a:pt x="98679" y="97662"/>
                  </a:lnTo>
                  <a:lnTo>
                    <a:pt x="101726" y="96138"/>
                  </a:lnTo>
                  <a:lnTo>
                    <a:pt x="103124" y="92328"/>
                  </a:lnTo>
                  <a:lnTo>
                    <a:pt x="101476" y="88900"/>
                  </a:lnTo>
                  <a:lnTo>
                    <a:pt x="64043" y="12064"/>
                  </a:lnTo>
                  <a:close/>
                </a:path>
                <a:path w="135889" h="706754">
                  <a:moveTo>
                    <a:pt x="58166" y="0"/>
                  </a:moveTo>
                  <a:lnTo>
                    <a:pt x="2032" y="81661"/>
                  </a:lnTo>
                  <a:lnTo>
                    <a:pt x="0" y="84581"/>
                  </a:lnTo>
                  <a:lnTo>
                    <a:pt x="762" y="88518"/>
                  </a:lnTo>
                  <a:lnTo>
                    <a:pt x="3556" y="90550"/>
                  </a:lnTo>
                  <a:lnTo>
                    <a:pt x="6476" y="92456"/>
                  </a:lnTo>
                  <a:lnTo>
                    <a:pt x="10413" y="91693"/>
                  </a:lnTo>
                  <a:lnTo>
                    <a:pt x="12446" y="88900"/>
                  </a:lnTo>
                  <a:lnTo>
                    <a:pt x="49159" y="35600"/>
                  </a:lnTo>
                  <a:lnTo>
                    <a:pt x="50926" y="12064"/>
                  </a:lnTo>
                  <a:lnTo>
                    <a:pt x="64043" y="12064"/>
                  </a:lnTo>
                  <a:lnTo>
                    <a:pt x="58166" y="0"/>
                  </a:lnTo>
                  <a:close/>
                </a:path>
                <a:path w="135889" h="706754">
                  <a:moveTo>
                    <a:pt x="63335" y="15367"/>
                  </a:moveTo>
                  <a:lnTo>
                    <a:pt x="51562" y="15367"/>
                  </a:lnTo>
                  <a:lnTo>
                    <a:pt x="62484" y="16256"/>
                  </a:lnTo>
                  <a:lnTo>
                    <a:pt x="56335" y="25181"/>
                  </a:lnTo>
                  <a:lnTo>
                    <a:pt x="61817" y="36451"/>
                  </a:lnTo>
                  <a:lnTo>
                    <a:pt x="63335" y="15367"/>
                  </a:lnTo>
                  <a:close/>
                </a:path>
                <a:path w="135889" h="706754">
                  <a:moveTo>
                    <a:pt x="50926" y="12064"/>
                  </a:moveTo>
                  <a:lnTo>
                    <a:pt x="49159" y="35600"/>
                  </a:lnTo>
                  <a:lnTo>
                    <a:pt x="56335" y="25181"/>
                  </a:lnTo>
                  <a:lnTo>
                    <a:pt x="51562" y="15367"/>
                  </a:lnTo>
                  <a:lnTo>
                    <a:pt x="63335" y="15367"/>
                  </a:lnTo>
                  <a:lnTo>
                    <a:pt x="63500" y="13081"/>
                  </a:lnTo>
                  <a:lnTo>
                    <a:pt x="50926" y="12064"/>
                  </a:lnTo>
                  <a:close/>
                </a:path>
                <a:path w="135889" h="706754">
                  <a:moveTo>
                    <a:pt x="51562" y="15367"/>
                  </a:moveTo>
                  <a:lnTo>
                    <a:pt x="56335" y="25181"/>
                  </a:lnTo>
                  <a:lnTo>
                    <a:pt x="62484" y="16256"/>
                  </a:lnTo>
                  <a:lnTo>
                    <a:pt x="51562" y="15367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4451" y="2810243"/>
              <a:ext cx="2364486" cy="124588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 rot="20749624">
            <a:off x="2667000" y="3810000"/>
            <a:ext cx="2049145" cy="102171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98120" marR="5080" indent="-186055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Внедрение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новых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блюд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меню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Дальнейшая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435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работа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над</a:t>
            </a:r>
            <a:endParaRPr sz="1400">
              <a:latin typeface="Calibri"/>
              <a:cs typeface="Calibri"/>
            </a:endParaRPr>
          </a:p>
          <a:p>
            <a:pPr marL="140335" marR="133350" algn="ctr">
              <a:lnSpc>
                <a:spcPts val="1550"/>
              </a:lnSpc>
              <a:spcBef>
                <a:spcPts val="9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усовершенствованием системы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0" y="2606929"/>
            <a:ext cx="4727575" cy="4251325"/>
            <a:chOff x="0" y="2606929"/>
            <a:chExt cx="4727575" cy="4251325"/>
          </a:xfrm>
        </p:grpSpPr>
        <p:sp>
          <p:nvSpPr>
            <p:cNvPr id="28" name="object 28"/>
            <p:cNvSpPr/>
            <p:nvPr/>
          </p:nvSpPr>
          <p:spPr>
            <a:xfrm>
              <a:off x="4368038" y="2606929"/>
              <a:ext cx="359410" cy="241300"/>
            </a:xfrm>
            <a:custGeom>
              <a:avLst/>
              <a:gdLst/>
              <a:ahLst/>
              <a:cxnLst/>
              <a:rect l="l" t="t" r="r" b="b"/>
              <a:pathLst>
                <a:path w="359410" h="241300">
                  <a:moveTo>
                    <a:pt x="324273" y="16000"/>
                  </a:moveTo>
                  <a:lnTo>
                    <a:pt x="262382" y="49784"/>
                  </a:lnTo>
                  <a:lnTo>
                    <a:pt x="216535" y="76962"/>
                  </a:lnTo>
                  <a:lnTo>
                    <a:pt x="171576" y="105410"/>
                  </a:lnTo>
                  <a:lnTo>
                    <a:pt x="127253" y="135128"/>
                  </a:lnTo>
                  <a:lnTo>
                    <a:pt x="84074" y="166116"/>
                  </a:lnTo>
                  <a:lnTo>
                    <a:pt x="41528" y="198120"/>
                  </a:lnTo>
                  <a:lnTo>
                    <a:pt x="0" y="231394"/>
                  </a:lnTo>
                  <a:lnTo>
                    <a:pt x="8000" y="241300"/>
                  </a:lnTo>
                  <a:lnTo>
                    <a:pt x="49402" y="208025"/>
                  </a:lnTo>
                  <a:lnTo>
                    <a:pt x="91694" y="176149"/>
                  </a:lnTo>
                  <a:lnTo>
                    <a:pt x="134747" y="145415"/>
                  </a:lnTo>
                  <a:lnTo>
                    <a:pt x="178688" y="116078"/>
                  </a:lnTo>
                  <a:lnTo>
                    <a:pt x="223392" y="87757"/>
                  </a:lnTo>
                  <a:lnTo>
                    <a:pt x="268859" y="60833"/>
                  </a:lnTo>
                  <a:lnTo>
                    <a:pt x="315087" y="35051"/>
                  </a:lnTo>
                  <a:lnTo>
                    <a:pt x="330040" y="27257"/>
                  </a:lnTo>
                  <a:lnTo>
                    <a:pt x="336784" y="16614"/>
                  </a:lnTo>
                  <a:lnTo>
                    <a:pt x="324273" y="16000"/>
                  </a:lnTo>
                  <a:close/>
                </a:path>
                <a:path w="359410" h="241300">
                  <a:moveTo>
                    <a:pt x="358995" y="5207"/>
                  </a:moveTo>
                  <a:lnTo>
                    <a:pt x="345059" y="5207"/>
                  </a:lnTo>
                  <a:lnTo>
                    <a:pt x="350900" y="16383"/>
                  </a:lnTo>
                  <a:lnTo>
                    <a:pt x="330040" y="27257"/>
                  </a:lnTo>
                  <a:lnTo>
                    <a:pt x="295401" y="81915"/>
                  </a:lnTo>
                  <a:lnTo>
                    <a:pt x="293624" y="84962"/>
                  </a:lnTo>
                  <a:lnTo>
                    <a:pt x="294513" y="88900"/>
                  </a:lnTo>
                  <a:lnTo>
                    <a:pt x="297434" y="90678"/>
                  </a:lnTo>
                  <a:lnTo>
                    <a:pt x="300354" y="92583"/>
                  </a:lnTo>
                  <a:lnTo>
                    <a:pt x="304291" y="91694"/>
                  </a:lnTo>
                  <a:lnTo>
                    <a:pt x="306197" y="88773"/>
                  </a:lnTo>
                  <a:lnTo>
                    <a:pt x="358995" y="5207"/>
                  </a:lnTo>
                  <a:close/>
                </a:path>
                <a:path w="359410" h="241300">
                  <a:moveTo>
                    <a:pt x="336784" y="16614"/>
                  </a:moveTo>
                  <a:lnTo>
                    <a:pt x="330040" y="27257"/>
                  </a:lnTo>
                  <a:lnTo>
                    <a:pt x="349439" y="17145"/>
                  </a:lnTo>
                  <a:lnTo>
                    <a:pt x="347599" y="17145"/>
                  </a:lnTo>
                  <a:lnTo>
                    <a:pt x="336784" y="16614"/>
                  </a:lnTo>
                  <a:close/>
                </a:path>
                <a:path w="359410" h="241300">
                  <a:moveTo>
                    <a:pt x="342646" y="7366"/>
                  </a:moveTo>
                  <a:lnTo>
                    <a:pt x="336784" y="16614"/>
                  </a:lnTo>
                  <a:lnTo>
                    <a:pt x="347599" y="17145"/>
                  </a:lnTo>
                  <a:lnTo>
                    <a:pt x="342646" y="7366"/>
                  </a:lnTo>
                  <a:close/>
                </a:path>
                <a:path w="359410" h="241300">
                  <a:moveTo>
                    <a:pt x="346187" y="7366"/>
                  </a:moveTo>
                  <a:lnTo>
                    <a:pt x="342646" y="7366"/>
                  </a:lnTo>
                  <a:lnTo>
                    <a:pt x="347599" y="17145"/>
                  </a:lnTo>
                  <a:lnTo>
                    <a:pt x="349439" y="17145"/>
                  </a:lnTo>
                  <a:lnTo>
                    <a:pt x="350900" y="16383"/>
                  </a:lnTo>
                  <a:lnTo>
                    <a:pt x="346187" y="7366"/>
                  </a:lnTo>
                  <a:close/>
                </a:path>
                <a:path w="359410" h="241300">
                  <a:moveTo>
                    <a:pt x="345059" y="5207"/>
                  </a:moveTo>
                  <a:lnTo>
                    <a:pt x="324273" y="16000"/>
                  </a:lnTo>
                  <a:lnTo>
                    <a:pt x="336784" y="16614"/>
                  </a:lnTo>
                  <a:lnTo>
                    <a:pt x="342646" y="7366"/>
                  </a:lnTo>
                  <a:lnTo>
                    <a:pt x="346187" y="7366"/>
                  </a:lnTo>
                  <a:lnTo>
                    <a:pt x="345059" y="5207"/>
                  </a:lnTo>
                  <a:close/>
                </a:path>
                <a:path w="359410" h="241300">
                  <a:moveTo>
                    <a:pt x="256666" y="0"/>
                  </a:moveTo>
                  <a:lnTo>
                    <a:pt x="253746" y="2667"/>
                  </a:lnTo>
                  <a:lnTo>
                    <a:pt x="253491" y="6096"/>
                  </a:lnTo>
                  <a:lnTo>
                    <a:pt x="253364" y="9651"/>
                  </a:lnTo>
                  <a:lnTo>
                    <a:pt x="256032" y="12700"/>
                  </a:lnTo>
                  <a:lnTo>
                    <a:pt x="259587" y="12826"/>
                  </a:lnTo>
                  <a:lnTo>
                    <a:pt x="324273" y="16000"/>
                  </a:lnTo>
                  <a:lnTo>
                    <a:pt x="345059" y="5207"/>
                  </a:lnTo>
                  <a:lnTo>
                    <a:pt x="358995" y="5207"/>
                  </a:lnTo>
                  <a:lnTo>
                    <a:pt x="359156" y="4953"/>
                  </a:lnTo>
                  <a:lnTo>
                    <a:pt x="260223" y="126"/>
                  </a:lnTo>
                  <a:lnTo>
                    <a:pt x="25666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048754"/>
              <a:ext cx="3054096" cy="80924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9685019" y="2795016"/>
            <a:ext cx="2202180" cy="24447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0"/>
              </a:spcBef>
            </a:pPr>
            <a:r>
              <a:rPr sz="1600" b="1" dirty="0">
                <a:solidFill>
                  <a:srgbClr val="585858"/>
                </a:solidFill>
                <a:latin typeface="Arial"/>
                <a:cs typeface="Arial"/>
              </a:rPr>
              <a:t>Все</a:t>
            </a:r>
            <a:r>
              <a:rPr sz="1600" b="1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85858"/>
                </a:solidFill>
                <a:latin typeface="Arial"/>
                <a:cs typeface="Arial"/>
              </a:rPr>
              <a:t>этапы</a:t>
            </a:r>
            <a:endParaRPr sz="1600">
              <a:latin typeface="Arial"/>
              <a:cs typeface="Arial"/>
            </a:endParaRPr>
          </a:p>
          <a:p>
            <a:pPr marL="92710" marR="90805">
              <a:lnSpc>
                <a:spcPct val="106900"/>
              </a:lnSpc>
              <a:spcBef>
                <a:spcPts val="15"/>
              </a:spcBef>
            </a:pPr>
            <a:r>
              <a:rPr sz="1600" b="1" spc="-20" dirty="0">
                <a:solidFill>
                  <a:srgbClr val="585858"/>
                </a:solidFill>
                <a:latin typeface="Arial"/>
                <a:cs typeface="Arial"/>
              </a:rPr>
              <a:t>осуществляются</a:t>
            </a:r>
            <a:r>
              <a:rPr sz="1600" b="1" spc="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585858"/>
                </a:solidFill>
                <a:latin typeface="Arial"/>
                <a:cs typeface="Arial"/>
              </a:rPr>
              <a:t>во </a:t>
            </a:r>
            <a:r>
              <a:rPr sz="1600" b="1" spc="-10" dirty="0">
                <a:solidFill>
                  <a:srgbClr val="585858"/>
                </a:solidFill>
                <a:latin typeface="Arial"/>
                <a:cs typeface="Arial"/>
              </a:rPr>
              <a:t>взаимодействии</a:t>
            </a:r>
            <a:r>
              <a:rPr sz="1600" b="1" spc="-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585858"/>
                </a:solidFill>
                <a:latin typeface="Arial"/>
                <a:cs typeface="Arial"/>
              </a:rPr>
              <a:t>с </a:t>
            </a:r>
            <a:r>
              <a:rPr sz="1600" b="1" spc="-10" dirty="0">
                <a:solidFill>
                  <a:srgbClr val="585858"/>
                </a:solidFill>
                <a:latin typeface="Arial"/>
                <a:cs typeface="Arial"/>
              </a:rPr>
              <a:t>администрацией школы,</a:t>
            </a:r>
            <a:endParaRPr sz="16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130"/>
              </a:spcBef>
            </a:pPr>
            <a:r>
              <a:rPr sz="1600" b="1" spc="-10" dirty="0">
                <a:solidFill>
                  <a:srgbClr val="585858"/>
                </a:solidFill>
                <a:latin typeface="Arial"/>
                <a:cs typeface="Arial"/>
              </a:rPr>
              <a:t>исполнителем</a:t>
            </a:r>
            <a:endParaRPr sz="1600">
              <a:latin typeface="Arial"/>
              <a:cs typeface="Arial"/>
            </a:endParaRPr>
          </a:p>
          <a:p>
            <a:pPr marL="92710" marR="572135">
              <a:lnSpc>
                <a:spcPct val="106900"/>
              </a:lnSpc>
              <a:spcBef>
                <a:spcPts val="10"/>
              </a:spcBef>
            </a:pPr>
            <a:r>
              <a:rPr sz="1600" b="1" spc="-10" dirty="0">
                <a:solidFill>
                  <a:srgbClr val="585858"/>
                </a:solidFill>
                <a:latin typeface="Arial"/>
                <a:cs typeface="Arial"/>
              </a:rPr>
              <a:t>услуг</a:t>
            </a:r>
            <a:r>
              <a:rPr sz="1600" b="1" spc="-7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585858"/>
                </a:solidFill>
                <a:latin typeface="Arial"/>
                <a:cs typeface="Arial"/>
              </a:rPr>
              <a:t>и </a:t>
            </a:r>
            <a:r>
              <a:rPr sz="1600" b="1" spc="-10" dirty="0">
                <a:solidFill>
                  <a:srgbClr val="585858"/>
                </a:solidFill>
                <a:latin typeface="Arial"/>
                <a:cs typeface="Arial"/>
              </a:rPr>
              <a:t>независимыми экспертами.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5071"/>
            <a:ext cx="11668125" cy="6663055"/>
            <a:chOff x="0" y="195071"/>
            <a:chExt cx="11668125" cy="6663055"/>
          </a:xfrm>
        </p:grpSpPr>
        <p:sp>
          <p:nvSpPr>
            <p:cNvPr id="3" name="object 3"/>
            <p:cNvSpPr/>
            <p:nvPr/>
          </p:nvSpPr>
          <p:spPr>
            <a:xfrm>
              <a:off x="1092708" y="195071"/>
              <a:ext cx="10487660" cy="6464935"/>
            </a:xfrm>
            <a:custGeom>
              <a:avLst/>
              <a:gdLst/>
              <a:ahLst/>
              <a:cxnLst/>
              <a:rect l="l" t="t" r="r" b="b"/>
              <a:pathLst>
                <a:path w="10487660" h="6464934">
                  <a:moveTo>
                    <a:pt x="0" y="0"/>
                  </a:moveTo>
                  <a:lnTo>
                    <a:pt x="647191" y="6464808"/>
                  </a:lnTo>
                  <a:lnTo>
                    <a:pt x="10487406" y="5908954"/>
                  </a:lnTo>
                  <a:lnTo>
                    <a:pt x="9634347" y="80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474707" y="2415539"/>
              <a:ext cx="2193290" cy="2025650"/>
            </a:xfrm>
            <a:custGeom>
              <a:avLst/>
              <a:gdLst/>
              <a:ahLst/>
              <a:cxnLst/>
              <a:rect l="l" t="t" r="r" b="b"/>
              <a:pathLst>
                <a:path w="2193290" h="2025650">
                  <a:moveTo>
                    <a:pt x="2193036" y="0"/>
                  </a:moveTo>
                  <a:lnTo>
                    <a:pt x="0" y="0"/>
                  </a:lnTo>
                  <a:lnTo>
                    <a:pt x="0" y="2025395"/>
                  </a:lnTo>
                  <a:lnTo>
                    <a:pt x="2193036" y="2025395"/>
                  </a:lnTo>
                  <a:lnTo>
                    <a:pt x="2193036" y="0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993891"/>
              <a:ext cx="3054096" cy="86410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marR="5080" indent="-655955">
              <a:lnSpc>
                <a:spcPct val="106900"/>
              </a:lnSpc>
              <a:spcBef>
                <a:spcPts val="100"/>
              </a:spcBef>
            </a:pPr>
            <a:r>
              <a:rPr dirty="0"/>
              <a:t>РОДИТЕЛЬСКИЙ</a:t>
            </a:r>
            <a:r>
              <a:rPr spc="175" dirty="0"/>
              <a:t> </a:t>
            </a:r>
            <a:r>
              <a:rPr spc="-10" dirty="0"/>
              <a:t>МОНИТОРИНГ </a:t>
            </a:r>
            <a:r>
              <a:rPr dirty="0"/>
              <a:t>ОРГАНИЗАЦИИ</a:t>
            </a:r>
            <a:r>
              <a:rPr spc="130" dirty="0"/>
              <a:t> </a:t>
            </a:r>
            <a:r>
              <a:rPr spc="-10" dirty="0"/>
              <a:t>ПИТАНИЯ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580138" y="2636797"/>
            <a:ext cx="327660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ю</a:t>
            </a:r>
            <a:r>
              <a:rPr sz="1600" spc="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0" y="2362200"/>
            <a:ext cx="1901952" cy="167944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877060" y="2141601"/>
            <a:ext cx="8002270" cy="31780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Что</a:t>
            </a:r>
            <a:r>
              <a:rPr sz="1800" b="1" spc="7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может</a:t>
            </a:r>
            <a:r>
              <a:rPr sz="1800" b="1" spc="6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/</a:t>
            </a:r>
            <a:r>
              <a:rPr sz="1800" b="1" spc="10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должен</a:t>
            </a:r>
            <a:r>
              <a:rPr sz="1800" b="1" spc="5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делать</a:t>
            </a:r>
            <a:r>
              <a:rPr sz="1800" b="1" spc="6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родитель</a:t>
            </a:r>
            <a:r>
              <a:rPr sz="1800" b="1" spc="6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в</a:t>
            </a:r>
            <a:r>
              <a:rPr sz="1800" b="1" spc="9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B5B5D"/>
                </a:solidFill>
                <a:latin typeface="Trebuchet MS"/>
                <a:cs typeface="Trebuchet MS"/>
              </a:rPr>
              <a:t>школьной</a:t>
            </a:r>
            <a:r>
              <a:rPr sz="1800" b="1" spc="7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B5B5D"/>
                </a:solidFill>
                <a:latin typeface="Trebuchet MS"/>
                <a:cs typeface="Trebuchet MS"/>
              </a:rPr>
              <a:t>столовой?</a:t>
            </a:r>
            <a:endParaRPr sz="1800">
              <a:latin typeface="Trebuchet MS"/>
              <a:cs typeface="Trebuchet MS"/>
            </a:endParaRPr>
          </a:p>
          <a:p>
            <a:pPr marL="303530" marR="291465" indent="-291465">
              <a:lnSpc>
                <a:spcPct val="111400"/>
              </a:lnSpc>
              <a:spcBef>
                <a:spcPts val="126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Сравнить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меню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на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текущий</a:t>
            </a:r>
            <a:r>
              <a:rPr sz="1600" spc="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день,</a:t>
            </a:r>
            <a:r>
              <a:rPr sz="1600" spc="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находящееся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 столовой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5B5B5D"/>
                </a:solidFill>
                <a:latin typeface="Arial"/>
                <a:cs typeface="Arial"/>
              </a:rPr>
              <a:t>примерным</a:t>
            </a:r>
            <a:r>
              <a:rPr sz="1600" spc="15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5" smtClean="0">
                <a:solidFill>
                  <a:srgbClr val="5B5B5D"/>
                </a:solidFill>
                <a:latin typeface="Arial"/>
                <a:cs typeface="Arial"/>
              </a:rPr>
              <a:t>мен </a:t>
            </a:r>
            <a:r>
              <a:rPr sz="1600" smtClean="0">
                <a:solidFill>
                  <a:srgbClr val="5B5B5D"/>
                </a:solidFill>
                <a:latin typeface="Arial"/>
                <a:cs typeface="Arial"/>
              </a:rPr>
              <a:t>с</a:t>
            </a:r>
            <a:r>
              <a:rPr sz="1600" spc="10" smtClean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фактически</a:t>
            </a:r>
            <a:r>
              <a:rPr sz="1600" spc="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выдаваемыми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блюдами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Измерить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температуру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подачи</a:t>
            </a:r>
            <a:r>
              <a:rPr sz="16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блюд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бесконтактным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термометром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Проверить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полновесность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порций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Оценить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поедаемость</a:t>
            </a:r>
            <a:r>
              <a:rPr sz="16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блюд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примерного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цикличного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меню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Побеседовать</a:t>
            </a:r>
            <a:r>
              <a:rPr sz="1600" spc="-5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</a:t>
            </a:r>
            <a:r>
              <a:rPr sz="16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детьми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lang="ru-RU" sz="1600" dirty="0">
                <a:solidFill>
                  <a:srgbClr val="5B5B5D"/>
                </a:solidFill>
                <a:latin typeface="Arial"/>
                <a:cs typeface="Arial"/>
              </a:rPr>
              <a:t>П</a:t>
            </a:r>
            <a:r>
              <a:rPr sz="1600" smtClean="0">
                <a:solidFill>
                  <a:srgbClr val="5B5B5D"/>
                </a:solidFill>
                <a:latin typeface="Arial"/>
                <a:cs typeface="Arial"/>
              </a:rPr>
              <a:t>опробовать</a:t>
            </a:r>
            <a:r>
              <a:rPr sz="1600" spc="-25" smtClean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блюда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Зафиксировать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результаты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наблюдений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Сделать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запись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книге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замечаний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предложений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исполнителя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услуг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Довести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информацию</a:t>
            </a:r>
            <a:r>
              <a:rPr sz="1600" spc="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до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сведения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администрации</a:t>
            </a:r>
            <a:r>
              <a:rPr sz="1600" spc="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школы и </a:t>
            </a:r>
            <a:r>
              <a:rPr sz="1600">
                <a:solidFill>
                  <a:srgbClr val="5B5B5D"/>
                </a:solidFill>
                <a:latin typeface="Arial"/>
                <a:cs typeface="Arial"/>
              </a:rPr>
              <a:t>Совета</a:t>
            </a:r>
            <a:r>
              <a:rPr sz="1600" spc="-35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smtClean="0">
                <a:solidFill>
                  <a:srgbClr val="5B5B5D"/>
                </a:solidFill>
                <a:latin typeface="Arial"/>
                <a:cs typeface="Arial"/>
              </a:rPr>
              <a:t>родителей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6595"/>
            <a:ext cx="11668125" cy="6661784"/>
            <a:chOff x="0" y="196595"/>
            <a:chExt cx="11668125" cy="6661784"/>
          </a:xfrm>
        </p:grpSpPr>
        <p:sp>
          <p:nvSpPr>
            <p:cNvPr id="3" name="object 3"/>
            <p:cNvSpPr/>
            <p:nvPr/>
          </p:nvSpPr>
          <p:spPr>
            <a:xfrm>
              <a:off x="710183" y="196595"/>
              <a:ext cx="10487660" cy="6464935"/>
            </a:xfrm>
            <a:custGeom>
              <a:avLst/>
              <a:gdLst/>
              <a:ahLst/>
              <a:cxnLst/>
              <a:rect l="l" t="t" r="r" b="b"/>
              <a:pathLst>
                <a:path w="10487660" h="6464934">
                  <a:moveTo>
                    <a:pt x="0" y="0"/>
                  </a:moveTo>
                  <a:lnTo>
                    <a:pt x="647191" y="6464808"/>
                  </a:lnTo>
                  <a:lnTo>
                    <a:pt x="10487406" y="5908954"/>
                  </a:lnTo>
                  <a:lnTo>
                    <a:pt x="9634347" y="80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71788" y="1798320"/>
              <a:ext cx="2696210" cy="2571115"/>
            </a:xfrm>
            <a:custGeom>
              <a:avLst/>
              <a:gdLst/>
              <a:ahLst/>
              <a:cxnLst/>
              <a:rect l="l" t="t" r="r" b="b"/>
              <a:pathLst>
                <a:path w="2696209" h="2571115">
                  <a:moveTo>
                    <a:pt x="2695955" y="0"/>
                  </a:moveTo>
                  <a:lnTo>
                    <a:pt x="0" y="0"/>
                  </a:lnTo>
                  <a:lnTo>
                    <a:pt x="0" y="2570987"/>
                  </a:lnTo>
                  <a:lnTo>
                    <a:pt x="2695955" y="2570987"/>
                  </a:lnTo>
                  <a:lnTo>
                    <a:pt x="2695955" y="0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16751"/>
              <a:ext cx="2976372" cy="84124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30070" y="857834"/>
            <a:ext cx="60598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ЭКСПРЕСС</a:t>
            </a:r>
            <a:r>
              <a:rPr spc="80" dirty="0"/>
              <a:t> </a:t>
            </a:r>
            <a:r>
              <a:rPr dirty="0"/>
              <a:t>–</a:t>
            </a:r>
            <a:r>
              <a:rPr spc="105" dirty="0"/>
              <a:t> </a:t>
            </a:r>
            <a:r>
              <a:rPr dirty="0"/>
              <a:t>АНАЛИЗ</a:t>
            </a:r>
            <a:r>
              <a:rPr spc="85" dirty="0"/>
              <a:t> </a:t>
            </a:r>
            <a:r>
              <a:rPr spc="-20" dirty="0"/>
              <a:t>МЕНЮ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869439" y="1701164"/>
          <a:ext cx="6611620" cy="3570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0825"/>
                <a:gridCol w="2550795"/>
              </a:tblGrid>
              <a:tr h="528955">
                <a:tc>
                  <a:txBody>
                    <a:bodyPr/>
                    <a:lstStyle/>
                    <a:p>
                      <a:pPr marL="118110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600" b="1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Блюдо</a:t>
                      </a:r>
                      <a:r>
                        <a:rPr sz="1600" b="1" spc="-15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600" b="1" spc="-5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продукт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b="1" spc="-10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Рекомендации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855"/>
                        </a:lnSpc>
                        <a:spcBef>
                          <a:spcPts val="215"/>
                        </a:spcBef>
                      </a:pPr>
                      <a:r>
                        <a:rPr sz="1600" b="1" spc="-10" dirty="0">
                          <a:solidFill>
                            <a:srgbClr val="5B5B5D"/>
                          </a:solidFill>
                          <a:latin typeface="Arial"/>
                          <a:cs typeface="Arial"/>
                        </a:rPr>
                        <a:t>экспертов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595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Соки</a:t>
                      </a:r>
                      <a:r>
                        <a:rPr sz="1400" spc="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400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фрукты</a:t>
                      </a:r>
                      <a:r>
                        <a:rPr sz="14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(вкл.</a:t>
                      </a:r>
                      <a:r>
                        <a:rPr sz="1400" spc="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напитки),</a:t>
                      </a:r>
                      <a:r>
                        <a:rPr sz="1400" spc="5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гр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290"/>
                        </a:spcBef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500гр.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1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Мясо,</a:t>
                      </a:r>
                      <a:r>
                        <a:rPr sz="14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</a:t>
                      </a:r>
                      <a:r>
                        <a:rPr sz="14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848994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sz="1400" spc="1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блюда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Печень,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Сосиски</a:t>
                      </a:r>
                      <a:r>
                        <a:rPr sz="14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4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ветчина</a:t>
                      </a:r>
                      <a:r>
                        <a:rPr sz="1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4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колбаса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Птица,</a:t>
                      </a:r>
                      <a:r>
                        <a:rPr sz="14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</a:t>
                      </a:r>
                      <a:r>
                        <a:rPr sz="14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Рыба,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400" spc="1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r>
                        <a:rPr lang="ru-RU" sz="1400" spc="-1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о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Яичное,</a:t>
                      </a:r>
                      <a:r>
                        <a:rPr sz="1400" spc="2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</a:t>
                      </a:r>
                      <a:r>
                        <a:rPr sz="1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spc="-5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spc="-5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блюдо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Молочный</a:t>
                      </a:r>
                      <a:r>
                        <a:rPr sz="1400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напиток,</a:t>
                      </a:r>
                      <a:r>
                        <a:rPr sz="1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мл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5"/>
                        </a:lnSpc>
                        <a:spcBef>
                          <a:spcPts val="290"/>
                        </a:spcBef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800</a:t>
                      </a:r>
                      <a:r>
                        <a:rPr sz="1400" spc="-25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гр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Молочная</a:t>
                      </a:r>
                      <a:r>
                        <a:rPr sz="1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каша</a:t>
                      </a:r>
                      <a:r>
                        <a:rPr sz="1400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(молоко,</a:t>
                      </a:r>
                      <a:r>
                        <a:rPr sz="14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мл)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5"/>
                        </a:lnSpc>
                        <a:spcBef>
                          <a:spcPts val="295"/>
                        </a:spcBef>
                      </a:pPr>
                      <a:r>
                        <a:rPr lang="ru-RU" sz="1400" spc="1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sz="1400" spc="1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блюда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Картофельное</a:t>
                      </a:r>
                      <a:r>
                        <a:rPr sz="1400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пюре,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150гр</a:t>
                      </a:r>
                      <a:endParaRPr sz="150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5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Подгарнировка,</a:t>
                      </a:r>
                      <a:r>
                        <a:rPr sz="1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</a:t>
                      </a:r>
                      <a:r>
                        <a:rPr sz="1400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300гр</a:t>
                      </a:r>
                      <a:endParaRPr sz="150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marL="9525">
                        <a:lnSpc>
                          <a:spcPts val="16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Гарнир</a:t>
                      </a:r>
                      <a:r>
                        <a:rPr sz="14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(макароны, рис,</a:t>
                      </a:r>
                      <a:r>
                        <a:rPr sz="14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греча),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кол-во </a:t>
                      </a:r>
                      <a:r>
                        <a:rPr sz="14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блюд</a:t>
                      </a:r>
                      <a:endParaRPr sz="140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650гр</a:t>
                      </a:r>
                      <a:endParaRPr sz="150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92183" y="1812035"/>
            <a:ext cx="2574798" cy="25412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82283"/>
            <a:ext cx="2741676" cy="77571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2810" y="1035177"/>
            <a:ext cx="7618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ИЗМЕРЕНИЕ</a:t>
            </a:r>
            <a:r>
              <a:rPr spc="180" dirty="0"/>
              <a:t> </a:t>
            </a:r>
            <a:r>
              <a:rPr dirty="0"/>
              <a:t>ТЕМПЕРАТУРЫ</a:t>
            </a:r>
            <a:r>
              <a:rPr spc="155" dirty="0"/>
              <a:t> </a:t>
            </a:r>
            <a:r>
              <a:rPr spc="-20" dirty="0"/>
              <a:t>БЛЮД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47800" y="2438400"/>
            <a:ext cx="9502140" cy="3313429"/>
            <a:chOff x="1504188" y="2342388"/>
            <a:chExt cx="9502140" cy="3313429"/>
          </a:xfrm>
        </p:grpSpPr>
        <p:sp>
          <p:nvSpPr>
            <p:cNvPr id="5" name="object 5"/>
            <p:cNvSpPr/>
            <p:nvPr/>
          </p:nvSpPr>
          <p:spPr>
            <a:xfrm>
              <a:off x="1504188" y="2342388"/>
              <a:ext cx="9502140" cy="3313429"/>
            </a:xfrm>
            <a:custGeom>
              <a:avLst/>
              <a:gdLst/>
              <a:ahLst/>
              <a:cxnLst/>
              <a:rect l="l" t="t" r="r" b="b"/>
              <a:pathLst>
                <a:path w="9502140" h="3313429">
                  <a:moveTo>
                    <a:pt x="9502140" y="0"/>
                  </a:moveTo>
                  <a:lnTo>
                    <a:pt x="0" y="0"/>
                  </a:lnTo>
                  <a:lnTo>
                    <a:pt x="0" y="3313176"/>
                  </a:lnTo>
                  <a:lnTo>
                    <a:pt x="9502140" y="3313176"/>
                  </a:lnTo>
                  <a:lnTo>
                    <a:pt x="9502140" y="0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1988" y="2494788"/>
              <a:ext cx="2784348" cy="28818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4388" y="2494788"/>
              <a:ext cx="2784348" cy="28818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37503"/>
            <a:ext cx="3256788" cy="92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0789" y="962355"/>
            <a:ext cx="60413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ОЦЕНКА</a:t>
            </a:r>
            <a:r>
              <a:rPr spc="85" dirty="0"/>
              <a:t> </a:t>
            </a:r>
            <a:r>
              <a:rPr dirty="0"/>
              <a:t>УРОВНЯ</a:t>
            </a:r>
            <a:r>
              <a:rPr spc="100" dirty="0"/>
              <a:t> </a:t>
            </a:r>
            <a:r>
              <a:rPr spc="-10" dirty="0"/>
              <a:t>ОТХОДОВ</a:t>
            </a:r>
          </a:p>
        </p:txBody>
      </p:sp>
      <p:sp>
        <p:nvSpPr>
          <p:cNvPr id="5" name="object 5"/>
          <p:cNvSpPr/>
          <p:nvPr/>
        </p:nvSpPr>
        <p:spPr>
          <a:xfrm>
            <a:off x="1656588" y="2266188"/>
            <a:ext cx="9502140" cy="3313429"/>
          </a:xfrm>
          <a:custGeom>
            <a:avLst/>
            <a:gdLst/>
            <a:ahLst/>
            <a:cxnLst/>
            <a:rect l="l" t="t" r="r" b="b"/>
            <a:pathLst>
              <a:path w="9502140" h="3313429">
                <a:moveTo>
                  <a:pt x="9502140" y="0"/>
                </a:moveTo>
                <a:lnTo>
                  <a:pt x="0" y="0"/>
                </a:lnTo>
                <a:lnTo>
                  <a:pt x="0" y="3313176"/>
                </a:lnTo>
                <a:lnTo>
                  <a:pt x="9502140" y="3313176"/>
                </a:lnTo>
                <a:lnTo>
                  <a:pt x="9502140" y="0"/>
                </a:lnTo>
                <a:close/>
              </a:path>
            </a:pathLst>
          </a:custGeom>
          <a:solidFill>
            <a:srgbClr val="E7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DNS\Desktop\питание\WhatsApp Image 2022-09-13 at 12.07.43 (1).jpeg"/>
          <p:cNvPicPr>
            <a:picLocks noChangeAspect="1" noChangeArrowheads="1"/>
          </p:cNvPicPr>
          <p:nvPr/>
        </p:nvPicPr>
        <p:blipFill>
          <a:blip r:embed="rId3"/>
          <a:srcRect t="20000" b="40500"/>
          <a:stretch>
            <a:fillRect/>
          </a:stretch>
        </p:blipFill>
        <p:spPr bwMode="auto">
          <a:xfrm>
            <a:off x="1905000" y="2514600"/>
            <a:ext cx="3906456" cy="2743200"/>
          </a:xfrm>
          <a:prstGeom prst="rect">
            <a:avLst/>
          </a:prstGeom>
          <a:noFill/>
        </p:spPr>
      </p:pic>
      <p:pic>
        <p:nvPicPr>
          <p:cNvPr id="4" name="Picture 2" descr="C:\Users\DNS\Desktop\WhatsApp Image 2022-09-15 at 20.37.51.jpeg"/>
          <p:cNvPicPr>
            <a:picLocks noChangeAspect="1" noChangeArrowheads="1"/>
          </p:cNvPicPr>
          <p:nvPr/>
        </p:nvPicPr>
        <p:blipFill>
          <a:blip r:embed="rId4"/>
          <a:srcRect r="6818" b="12121"/>
          <a:stretch>
            <a:fillRect/>
          </a:stretch>
        </p:blipFill>
        <p:spPr bwMode="auto">
          <a:xfrm>
            <a:off x="6826469" y="2514600"/>
            <a:ext cx="3770586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37503"/>
            <a:ext cx="3256788" cy="92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3853" y="962355"/>
            <a:ext cx="42570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БЕСЕДЫ</a:t>
            </a:r>
            <a:r>
              <a:rPr spc="25" dirty="0"/>
              <a:t> </a:t>
            </a:r>
            <a:r>
              <a:rPr dirty="0"/>
              <a:t>С</a:t>
            </a:r>
            <a:r>
              <a:rPr spc="75" dirty="0"/>
              <a:t> </a:t>
            </a:r>
            <a:r>
              <a:rPr spc="-10" dirty="0"/>
              <a:t>ДЕТЬМИ</a:t>
            </a:r>
          </a:p>
        </p:txBody>
      </p:sp>
      <p:sp>
        <p:nvSpPr>
          <p:cNvPr id="5" name="object 5"/>
          <p:cNvSpPr/>
          <p:nvPr/>
        </p:nvSpPr>
        <p:spPr>
          <a:xfrm>
            <a:off x="1371600" y="2286000"/>
            <a:ext cx="9502140" cy="3313429"/>
          </a:xfrm>
          <a:custGeom>
            <a:avLst/>
            <a:gdLst/>
            <a:ahLst/>
            <a:cxnLst/>
            <a:rect l="l" t="t" r="r" b="b"/>
            <a:pathLst>
              <a:path w="9502140" h="3313429">
                <a:moveTo>
                  <a:pt x="9502140" y="0"/>
                </a:moveTo>
                <a:lnTo>
                  <a:pt x="0" y="0"/>
                </a:lnTo>
                <a:lnTo>
                  <a:pt x="0" y="3313176"/>
                </a:lnTo>
                <a:lnTo>
                  <a:pt x="9502140" y="3313176"/>
                </a:lnTo>
                <a:lnTo>
                  <a:pt x="9502140" y="0"/>
                </a:lnTo>
                <a:close/>
              </a:path>
            </a:pathLst>
          </a:custGeom>
          <a:solidFill>
            <a:srgbClr val="E7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4" name="Picture 2" descr="C:\Users\DNS\Desktop\питание\WhatsApp Image 2022-09-13 at 12.07.44 (1).jpeg"/>
          <p:cNvPicPr>
            <a:picLocks noChangeAspect="1" noChangeArrowheads="1"/>
          </p:cNvPicPr>
          <p:nvPr/>
        </p:nvPicPr>
        <p:blipFill>
          <a:blip r:embed="rId3"/>
          <a:srcRect t="25000" b="40500"/>
          <a:stretch>
            <a:fillRect/>
          </a:stretch>
        </p:blipFill>
        <p:spPr bwMode="auto">
          <a:xfrm>
            <a:off x="1524000" y="2438400"/>
            <a:ext cx="4845326" cy="2971800"/>
          </a:xfrm>
          <a:prstGeom prst="rect">
            <a:avLst/>
          </a:prstGeom>
          <a:noFill/>
        </p:spPr>
      </p:pic>
      <p:pic>
        <p:nvPicPr>
          <p:cNvPr id="3076" name="Picture 4" descr="C:\Users\DNS\Desktop\питание\WhatsApp Image 2022-09-13 at 12.07.45.jpeg"/>
          <p:cNvPicPr>
            <a:picLocks noChangeAspect="1" noChangeArrowheads="1"/>
          </p:cNvPicPr>
          <p:nvPr/>
        </p:nvPicPr>
        <p:blipFill>
          <a:blip r:embed="rId4"/>
          <a:srcRect t="39000" b="17500"/>
          <a:stretch>
            <a:fillRect/>
          </a:stretch>
        </p:blipFill>
        <p:spPr bwMode="auto">
          <a:xfrm>
            <a:off x="6553200" y="2362200"/>
            <a:ext cx="4038600" cy="3123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37503"/>
            <a:ext cx="3256788" cy="92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0789" y="962355"/>
            <a:ext cx="604139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/>
              <a:t>Контроль за поставкой продуктов</a:t>
            </a:r>
            <a:endParaRPr spc="-10" dirty="0"/>
          </a:p>
        </p:txBody>
      </p:sp>
      <p:sp>
        <p:nvSpPr>
          <p:cNvPr id="5" name="object 5"/>
          <p:cNvSpPr/>
          <p:nvPr/>
        </p:nvSpPr>
        <p:spPr>
          <a:xfrm>
            <a:off x="1656588" y="2266188"/>
            <a:ext cx="9502140" cy="3313429"/>
          </a:xfrm>
          <a:custGeom>
            <a:avLst/>
            <a:gdLst/>
            <a:ahLst/>
            <a:cxnLst/>
            <a:rect l="l" t="t" r="r" b="b"/>
            <a:pathLst>
              <a:path w="9502140" h="3313429">
                <a:moveTo>
                  <a:pt x="9502140" y="0"/>
                </a:moveTo>
                <a:lnTo>
                  <a:pt x="0" y="0"/>
                </a:lnTo>
                <a:lnTo>
                  <a:pt x="0" y="3313176"/>
                </a:lnTo>
                <a:lnTo>
                  <a:pt x="9502140" y="3313176"/>
                </a:lnTo>
                <a:lnTo>
                  <a:pt x="9502140" y="0"/>
                </a:lnTo>
                <a:close/>
              </a:path>
            </a:pathLst>
          </a:custGeom>
          <a:solidFill>
            <a:srgbClr val="E7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1" name="Picture 3" descr="C:\Users\DNS\Desktop\питание\WhatsApp Image 2022-09-13 at 23.02.38 (3).jpeg"/>
          <p:cNvPicPr>
            <a:picLocks noChangeAspect="1" noChangeArrowheads="1"/>
          </p:cNvPicPr>
          <p:nvPr/>
        </p:nvPicPr>
        <p:blipFill>
          <a:blip r:embed="rId3"/>
          <a:srcRect t="13000" r="11333" b="27500"/>
          <a:stretch>
            <a:fillRect/>
          </a:stretch>
        </p:blipFill>
        <p:spPr bwMode="auto">
          <a:xfrm>
            <a:off x="2971800" y="2590800"/>
            <a:ext cx="3151094" cy="2819400"/>
          </a:xfrm>
          <a:prstGeom prst="rect">
            <a:avLst/>
          </a:prstGeom>
          <a:noFill/>
        </p:spPr>
      </p:pic>
      <p:pic>
        <p:nvPicPr>
          <p:cNvPr id="2052" name="Picture 4" descr="C:\Users\DNS\Desktop\питание\WhatsApp Image 2022-09-13 at 23.02.38 (2).jpeg"/>
          <p:cNvPicPr>
            <a:picLocks noChangeAspect="1" noChangeArrowheads="1"/>
          </p:cNvPicPr>
          <p:nvPr/>
        </p:nvPicPr>
        <p:blipFill>
          <a:blip r:embed="rId4"/>
          <a:srcRect t="29500"/>
          <a:stretch>
            <a:fillRect/>
          </a:stretch>
        </p:blipFill>
        <p:spPr bwMode="auto">
          <a:xfrm>
            <a:off x="7162800" y="2590800"/>
            <a:ext cx="2895600" cy="2721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37503"/>
            <a:ext cx="3256788" cy="92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2360" y="1123569"/>
            <a:ext cx="95319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ФИКСАЦИЯ</a:t>
            </a:r>
            <a:r>
              <a:rPr spc="80" dirty="0"/>
              <a:t> </a:t>
            </a:r>
            <a:r>
              <a:rPr dirty="0"/>
              <a:t>И</a:t>
            </a:r>
            <a:r>
              <a:rPr spc="125" dirty="0"/>
              <a:t> </a:t>
            </a:r>
            <a:r>
              <a:rPr dirty="0"/>
              <a:t>ОБСУЖДЕНИЕ</a:t>
            </a:r>
            <a:r>
              <a:rPr spc="110" dirty="0"/>
              <a:t> </a:t>
            </a:r>
            <a:r>
              <a:rPr spc="-10" dirty="0"/>
              <a:t>РЕЗУЛЬТАТОВ</a:t>
            </a:r>
          </a:p>
        </p:txBody>
      </p:sp>
      <p:sp>
        <p:nvSpPr>
          <p:cNvPr id="5" name="object 5"/>
          <p:cNvSpPr/>
          <p:nvPr/>
        </p:nvSpPr>
        <p:spPr>
          <a:xfrm>
            <a:off x="1371600" y="2362200"/>
            <a:ext cx="9502140" cy="3313429"/>
          </a:xfrm>
          <a:custGeom>
            <a:avLst/>
            <a:gdLst/>
            <a:ahLst/>
            <a:cxnLst/>
            <a:rect l="l" t="t" r="r" b="b"/>
            <a:pathLst>
              <a:path w="9502140" h="3313429">
                <a:moveTo>
                  <a:pt x="9502140" y="0"/>
                </a:moveTo>
                <a:lnTo>
                  <a:pt x="0" y="0"/>
                </a:lnTo>
                <a:lnTo>
                  <a:pt x="0" y="3313176"/>
                </a:lnTo>
                <a:lnTo>
                  <a:pt x="9502140" y="3313176"/>
                </a:lnTo>
                <a:lnTo>
                  <a:pt x="9502140" y="0"/>
                </a:lnTo>
                <a:close/>
              </a:path>
            </a:pathLst>
          </a:custGeom>
          <a:solidFill>
            <a:srgbClr val="E7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C:\Users\DNS\Desktop\питание\WhatsApp Image 2022-09-13 at 23.02.36.jpeg"/>
          <p:cNvPicPr>
            <a:picLocks noChangeAspect="1" noChangeArrowheads="1"/>
          </p:cNvPicPr>
          <p:nvPr/>
        </p:nvPicPr>
        <p:blipFill>
          <a:blip r:embed="rId3"/>
          <a:srcRect l="10000" t="24500" r="8667" b="32500"/>
          <a:stretch>
            <a:fillRect/>
          </a:stretch>
        </p:blipFill>
        <p:spPr bwMode="auto">
          <a:xfrm>
            <a:off x="1752600" y="2590800"/>
            <a:ext cx="2895600" cy="2514600"/>
          </a:xfrm>
          <a:prstGeom prst="rect">
            <a:avLst/>
          </a:prstGeom>
          <a:noFill/>
        </p:spPr>
      </p:pic>
      <p:pic>
        <p:nvPicPr>
          <p:cNvPr id="4099" name="Picture 3" descr="C:\Users\DNS\Desktop\питание\WhatsApp Image 2022-09-13 at 23.02.34 (1).jpeg"/>
          <p:cNvPicPr>
            <a:picLocks noChangeAspect="1" noChangeArrowheads="1"/>
          </p:cNvPicPr>
          <p:nvPr/>
        </p:nvPicPr>
        <p:blipFill>
          <a:blip r:embed="rId4"/>
          <a:srcRect t="19000" r="22000" b="27500"/>
          <a:stretch>
            <a:fillRect/>
          </a:stretch>
        </p:blipFill>
        <p:spPr bwMode="auto">
          <a:xfrm>
            <a:off x="7696200" y="2514600"/>
            <a:ext cx="2999574" cy="2743200"/>
          </a:xfrm>
          <a:prstGeom prst="rect">
            <a:avLst/>
          </a:prstGeom>
          <a:noFill/>
        </p:spPr>
      </p:pic>
      <p:pic>
        <p:nvPicPr>
          <p:cNvPr id="1026" name="Picture 2" descr="C:\Users\DNS\Desktop\WhatsApp Image 2022-09-14 at 19.49.39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44615">
            <a:off x="4953000" y="1828800"/>
            <a:ext cx="2176463" cy="2739304"/>
          </a:xfrm>
          <a:prstGeom prst="rect">
            <a:avLst/>
          </a:prstGeom>
          <a:noFill/>
        </p:spPr>
      </p:pic>
      <p:pic>
        <p:nvPicPr>
          <p:cNvPr id="1027" name="Picture 3" descr="C:\Users\DNS\Desktop\WhatsApp Image 2022-09-14 at 19.50.30.jpeg"/>
          <p:cNvPicPr>
            <a:picLocks noChangeAspect="1" noChangeArrowheads="1"/>
          </p:cNvPicPr>
          <p:nvPr/>
        </p:nvPicPr>
        <p:blipFill>
          <a:blip r:embed="rId6"/>
          <a:srcRect b="19512"/>
          <a:stretch>
            <a:fillRect/>
          </a:stretch>
        </p:blipFill>
        <p:spPr bwMode="auto">
          <a:xfrm rot="538730">
            <a:off x="5410200" y="3810000"/>
            <a:ext cx="2115740" cy="2871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37503"/>
            <a:ext cx="3256788" cy="92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82822" y="1123569"/>
            <a:ext cx="4375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ИНФОРМИРОВАНИЕ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21447" r="21497"/>
          <a:stretch>
            <a:fillRect/>
          </a:stretch>
        </p:blipFill>
        <p:spPr bwMode="auto">
          <a:xfrm>
            <a:off x="4724400" y="2362200"/>
            <a:ext cx="2706411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DNS\Desktop\WhatsApp Image 2022-09-14 at 20.36.45.jpeg"/>
          <p:cNvPicPr>
            <a:picLocks noChangeAspect="1" noChangeArrowheads="1"/>
          </p:cNvPicPr>
          <p:nvPr/>
        </p:nvPicPr>
        <p:blipFill>
          <a:blip r:embed="rId4"/>
          <a:srcRect b="92052"/>
          <a:stretch>
            <a:fillRect/>
          </a:stretch>
        </p:blipFill>
        <p:spPr bwMode="auto">
          <a:xfrm>
            <a:off x="1676400" y="1905000"/>
            <a:ext cx="2514600" cy="808990"/>
          </a:xfrm>
          <a:prstGeom prst="rect">
            <a:avLst/>
          </a:prstGeom>
          <a:noFill/>
        </p:spPr>
      </p:pic>
      <p:pic>
        <p:nvPicPr>
          <p:cNvPr id="2051" name="Picture 3" descr="C:\Users\DNS\Desktop\WhatsApp Image 2022-09-14 at 20.36.45.jpeg"/>
          <p:cNvPicPr>
            <a:picLocks noChangeAspect="1" noChangeArrowheads="1"/>
          </p:cNvPicPr>
          <p:nvPr/>
        </p:nvPicPr>
        <p:blipFill>
          <a:blip r:embed="rId4"/>
          <a:srcRect t="27949" b="5385"/>
          <a:stretch>
            <a:fillRect/>
          </a:stretch>
        </p:blipFill>
        <p:spPr bwMode="auto">
          <a:xfrm>
            <a:off x="1676400" y="2743200"/>
            <a:ext cx="2590800" cy="2895600"/>
          </a:xfrm>
          <a:prstGeom prst="rect">
            <a:avLst/>
          </a:prstGeom>
          <a:noFill/>
        </p:spPr>
      </p:pic>
      <p:pic>
        <p:nvPicPr>
          <p:cNvPr id="2052" name="Picture 4" descr="C:\Users\DNS\Desktop\WhatsApp Image 2022-09-14 at 20.36.37.jpeg"/>
          <p:cNvPicPr>
            <a:picLocks noChangeAspect="1" noChangeArrowheads="1"/>
          </p:cNvPicPr>
          <p:nvPr/>
        </p:nvPicPr>
        <p:blipFill>
          <a:blip r:embed="rId5"/>
          <a:srcRect t="30000" b="5897"/>
          <a:stretch>
            <a:fillRect/>
          </a:stretch>
        </p:blipFill>
        <p:spPr bwMode="auto">
          <a:xfrm>
            <a:off x="7848600" y="2133600"/>
            <a:ext cx="2895600" cy="3581400"/>
          </a:xfrm>
          <a:prstGeom prst="rect">
            <a:avLst/>
          </a:prstGeom>
          <a:noFill/>
        </p:spPr>
      </p:pic>
      <p:pic>
        <p:nvPicPr>
          <p:cNvPr id="2053" name="Picture 5" descr="C:\Users\DNS\Desktop\WhatsApp Image 2022-09-14 at 20.36.37.jpeg"/>
          <p:cNvPicPr>
            <a:picLocks noChangeAspect="1" noChangeArrowheads="1"/>
          </p:cNvPicPr>
          <p:nvPr/>
        </p:nvPicPr>
        <p:blipFill>
          <a:blip r:embed="rId5"/>
          <a:srcRect b="91538"/>
          <a:stretch>
            <a:fillRect/>
          </a:stretch>
        </p:blipFill>
        <p:spPr bwMode="auto">
          <a:xfrm>
            <a:off x="7848600" y="1447800"/>
            <a:ext cx="2895600" cy="723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5071"/>
            <a:ext cx="11313795" cy="6663055"/>
            <a:chOff x="0" y="195071"/>
            <a:chExt cx="11313795" cy="6663055"/>
          </a:xfrm>
        </p:grpSpPr>
        <p:sp>
          <p:nvSpPr>
            <p:cNvPr id="3" name="object 3"/>
            <p:cNvSpPr/>
            <p:nvPr/>
          </p:nvSpPr>
          <p:spPr>
            <a:xfrm>
              <a:off x="877824" y="195071"/>
              <a:ext cx="10435590" cy="6383020"/>
            </a:xfrm>
            <a:custGeom>
              <a:avLst/>
              <a:gdLst/>
              <a:ahLst/>
              <a:cxnLst/>
              <a:rect l="l" t="t" r="r" b="b"/>
              <a:pathLst>
                <a:path w="10435590" h="6383020">
                  <a:moveTo>
                    <a:pt x="0" y="0"/>
                  </a:moveTo>
                  <a:lnTo>
                    <a:pt x="644016" y="6382512"/>
                  </a:lnTo>
                  <a:lnTo>
                    <a:pt x="10435590" y="5833732"/>
                  </a:lnTo>
                  <a:lnTo>
                    <a:pt x="9586722" y="799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42659"/>
              <a:ext cx="2881884" cy="8153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47800" y="1021460"/>
            <a:ext cx="9372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/>
              <a:t>РЕЗУЛЬТАТЫ</a:t>
            </a:r>
            <a:r>
              <a:rPr spc="145"/>
              <a:t> </a:t>
            </a:r>
            <a:r>
              <a:rPr lang="ru-RU" spc="-10" dirty="0" smtClean="0"/>
              <a:t>РОДИТЕЛЬСКОГО КОНТРОЛЯ</a:t>
            </a:r>
            <a:endParaRPr spc="-10" dirty="0"/>
          </a:p>
        </p:txBody>
      </p:sp>
      <p:sp>
        <p:nvSpPr>
          <p:cNvPr id="6" name="object 6"/>
          <p:cNvSpPr txBox="1"/>
          <p:nvPr/>
        </p:nvSpPr>
        <p:spPr>
          <a:xfrm>
            <a:off x="2047113" y="2044725"/>
            <a:ext cx="6838950" cy="2445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12700">
              <a:lnSpc>
                <a:spcPct val="111200"/>
              </a:lnSpc>
              <a:spcBef>
                <a:spcPts val="100"/>
              </a:spcBef>
              <a:buFont typeface="Wingdings"/>
              <a:buChar char=""/>
              <a:tabLst>
                <a:tab pos="356870" algn="l"/>
                <a:tab pos="357505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Повышение</a:t>
            </a:r>
            <a:r>
              <a:rPr sz="1600" spc="-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охвата</a:t>
            </a:r>
            <a:r>
              <a:rPr sz="1600" spc="-5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5B5B5D"/>
                </a:solidFill>
                <a:latin typeface="Arial"/>
                <a:cs typeface="Arial"/>
              </a:rPr>
              <a:t>горячим</a:t>
            </a:r>
            <a:r>
              <a:rPr sz="1600" spc="-4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mtClean="0">
                <a:solidFill>
                  <a:srgbClr val="5B5B5D"/>
                </a:solidFill>
                <a:latin typeface="Arial"/>
                <a:cs typeface="Arial"/>
              </a:rPr>
              <a:t>организованным</a:t>
            </a:r>
            <a:endParaRPr sz="1600">
              <a:latin typeface="Arial"/>
              <a:cs typeface="Arial"/>
            </a:endParaRPr>
          </a:p>
          <a:p>
            <a:pPr marL="24765" marR="582930" indent="-12700">
              <a:lnSpc>
                <a:spcPts val="2140"/>
              </a:lnSpc>
              <a:spcBef>
                <a:spcPts val="9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Повышение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«поедаемости»</a:t>
            </a:r>
            <a:r>
              <a:rPr sz="16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блюд,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исключение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из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меню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блюд,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количество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отходов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которым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превышало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50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%.</a:t>
            </a:r>
            <a:endParaRPr sz="1600">
              <a:latin typeface="Arial"/>
              <a:cs typeface="Arial"/>
            </a:endParaRPr>
          </a:p>
          <a:p>
            <a:pPr marL="24765" marR="474980" indent="-12700">
              <a:lnSpc>
                <a:spcPts val="2120"/>
              </a:lnSpc>
              <a:spcBef>
                <a:spcPts val="1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Снижение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количества</a:t>
            </a:r>
            <a:r>
              <a:rPr sz="1600" spc="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обращений к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5B5B5D"/>
                </a:solidFill>
                <a:latin typeface="Arial"/>
                <a:cs typeface="Arial"/>
              </a:rPr>
              <a:t>директору</a:t>
            </a:r>
            <a:r>
              <a:rPr sz="1600" spc="-1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mtClean="0">
                <a:solidFill>
                  <a:srgbClr val="5B5B5D"/>
                </a:solidFill>
                <a:latin typeface="Arial"/>
                <a:cs typeface="Arial"/>
              </a:rPr>
              <a:t>М</a:t>
            </a:r>
            <a:r>
              <a:rPr lang="ru-RU" sz="1600" dirty="0" smtClean="0">
                <a:solidFill>
                  <a:srgbClr val="5B5B5D"/>
                </a:solidFill>
                <a:latin typeface="Arial"/>
                <a:cs typeface="Arial"/>
              </a:rPr>
              <a:t>К</a:t>
            </a:r>
            <a:r>
              <a:rPr sz="1600" smtClean="0">
                <a:solidFill>
                  <a:srgbClr val="5B5B5D"/>
                </a:solidFill>
                <a:latin typeface="Arial"/>
                <a:cs typeface="Arial"/>
              </a:rPr>
              <a:t>ОУ</a:t>
            </a:r>
            <a:r>
              <a:rPr sz="1600" spc="10" smtClean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 жалоб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на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организацию</a:t>
            </a:r>
            <a:r>
              <a:rPr sz="1600" spc="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питания</a:t>
            </a:r>
            <a:r>
              <a:rPr sz="1600" spc="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со стороны</a:t>
            </a:r>
            <a:r>
              <a:rPr sz="1600" spc="-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родителей.</a:t>
            </a:r>
            <a:endParaRPr sz="1600">
              <a:latin typeface="Arial"/>
              <a:cs typeface="Arial"/>
            </a:endParaRPr>
          </a:p>
          <a:p>
            <a:pPr marL="24765" marR="138430" indent="-12700">
              <a:lnSpc>
                <a:spcPts val="2120"/>
              </a:lnSpc>
              <a:spcBef>
                <a:spcPts val="2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Родительский</a:t>
            </a:r>
            <a:r>
              <a:rPr sz="1600" spc="-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контроль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организации</a:t>
            </a:r>
            <a:r>
              <a:rPr sz="1600" spc="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питания становится</a:t>
            </a:r>
            <a:r>
              <a:rPr sz="16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нормой</a:t>
            </a:r>
            <a:r>
              <a:rPr sz="1600" spc="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5B5B5D"/>
                </a:solidFill>
                <a:latin typeface="Arial"/>
                <a:cs typeface="Arial"/>
              </a:rPr>
              <a:t>и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эффективной</a:t>
            </a:r>
            <a:r>
              <a:rPr sz="1600" spc="2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системой.</a:t>
            </a:r>
            <a:endParaRPr sz="1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Понимание</a:t>
            </a:r>
            <a:r>
              <a:rPr sz="1600" spc="-3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родителями</a:t>
            </a:r>
            <a:r>
              <a:rPr sz="1600" spc="-4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особенностей</a:t>
            </a:r>
            <a:r>
              <a:rPr sz="1600" spc="-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организации</a:t>
            </a:r>
            <a:r>
              <a:rPr sz="1600" spc="-4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питания</a:t>
            </a:r>
            <a:r>
              <a:rPr sz="1600" spc="-2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детей</a:t>
            </a:r>
            <a:endParaRPr sz="1600">
              <a:latin typeface="Arial"/>
              <a:cs typeface="Arial"/>
            </a:endParaRPr>
          </a:p>
          <a:p>
            <a:pPr marL="24765">
              <a:lnSpc>
                <a:spcPct val="100000"/>
              </a:lnSpc>
              <a:spcBef>
                <a:spcPts val="204"/>
              </a:spcBef>
            </a:pP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в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школе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и</a:t>
            </a:r>
            <a:r>
              <a:rPr sz="1600" spc="-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отличие</a:t>
            </a:r>
            <a:r>
              <a:rPr sz="16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от</a:t>
            </a:r>
            <a:r>
              <a:rPr sz="1600" spc="-1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B5B5D"/>
                </a:solidFill>
                <a:latin typeface="Arial"/>
                <a:cs typeface="Arial"/>
              </a:rPr>
              <a:t>питания </a:t>
            </a:r>
            <a:r>
              <a:rPr sz="1600">
                <a:solidFill>
                  <a:srgbClr val="5B5B5D"/>
                </a:solidFill>
                <a:latin typeface="Arial"/>
                <a:cs typeface="Arial"/>
              </a:rPr>
              <a:t>в</a:t>
            </a:r>
            <a:r>
              <a:rPr sz="1600" spc="-1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600" spc="-10" smtClean="0">
                <a:solidFill>
                  <a:srgbClr val="5B5B5D"/>
                </a:solidFill>
                <a:latin typeface="Arial"/>
                <a:cs typeface="Arial"/>
              </a:rPr>
              <a:t>семье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95459" y="1905000"/>
            <a:ext cx="2449195" cy="2057400"/>
            <a:chOff x="9395459" y="1905000"/>
            <a:chExt cx="2449195" cy="2057400"/>
          </a:xfrm>
        </p:grpSpPr>
        <p:sp>
          <p:nvSpPr>
            <p:cNvPr id="8" name="object 8"/>
            <p:cNvSpPr/>
            <p:nvPr/>
          </p:nvSpPr>
          <p:spPr>
            <a:xfrm>
              <a:off x="9395459" y="1905000"/>
              <a:ext cx="2449195" cy="2057400"/>
            </a:xfrm>
            <a:custGeom>
              <a:avLst/>
              <a:gdLst/>
              <a:ahLst/>
              <a:cxnLst/>
              <a:rect l="l" t="t" r="r" b="b"/>
              <a:pathLst>
                <a:path w="2449195" h="2057400">
                  <a:moveTo>
                    <a:pt x="2449068" y="0"/>
                  </a:moveTo>
                  <a:lnTo>
                    <a:pt x="0" y="0"/>
                  </a:lnTo>
                  <a:lnTo>
                    <a:pt x="0" y="2057400"/>
                  </a:lnTo>
                  <a:lnTo>
                    <a:pt x="2449068" y="2057400"/>
                  </a:lnTo>
                  <a:lnTo>
                    <a:pt x="2449068" y="0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4331" y="2045207"/>
              <a:ext cx="2240279" cy="17769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832" y="489204"/>
            <a:ext cx="10308590" cy="5854065"/>
          </a:xfrm>
          <a:custGeom>
            <a:avLst/>
            <a:gdLst/>
            <a:ahLst/>
            <a:cxnLst/>
            <a:rect l="l" t="t" r="r" b="b"/>
            <a:pathLst>
              <a:path w="10308590" h="5854065">
                <a:moveTo>
                  <a:pt x="591312" y="0"/>
                </a:moveTo>
                <a:lnTo>
                  <a:pt x="0" y="5830036"/>
                </a:lnTo>
                <a:lnTo>
                  <a:pt x="9770745" y="5853684"/>
                </a:lnTo>
                <a:lnTo>
                  <a:pt x="10308336" y="792353"/>
                </a:lnTo>
                <a:lnTo>
                  <a:pt x="591312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12260" y="993393"/>
            <a:ext cx="3655695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300" spc="-140" dirty="0"/>
              <a:t>ЧТО</a:t>
            </a:r>
            <a:r>
              <a:rPr sz="4300" spc="-580" dirty="0"/>
              <a:t> </a:t>
            </a:r>
            <a:r>
              <a:rPr sz="4300" spc="-30" dirty="0"/>
              <a:t>СДЕЛАНО</a:t>
            </a:r>
            <a:endParaRPr sz="4300"/>
          </a:p>
        </p:txBody>
      </p:sp>
      <p:sp>
        <p:nvSpPr>
          <p:cNvPr id="4" name="object 4"/>
          <p:cNvSpPr txBox="1"/>
          <p:nvPr/>
        </p:nvSpPr>
        <p:spPr>
          <a:xfrm>
            <a:off x="1920620" y="1977680"/>
            <a:ext cx="5927980" cy="133241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endParaRPr sz="1400">
              <a:latin typeface="Arial"/>
              <a:cs typeface="Arial"/>
            </a:endParaRPr>
          </a:p>
          <a:p>
            <a:pPr marL="12700" marR="429259">
              <a:lnSpc>
                <a:spcPct val="111000"/>
              </a:lnSpc>
              <a:spcBef>
                <a:spcPts val="165"/>
              </a:spcBef>
            </a:pPr>
            <a:r>
              <a:rPr sz="1400" dirty="0">
                <a:solidFill>
                  <a:srgbClr val="5B5B5D"/>
                </a:solidFill>
                <a:latin typeface="Arial"/>
                <a:cs typeface="Arial"/>
              </a:rPr>
              <a:t>-</a:t>
            </a:r>
            <a:r>
              <a:rPr sz="1400" b="1" dirty="0">
                <a:solidFill>
                  <a:srgbClr val="5B5B5D"/>
                </a:solidFill>
                <a:latin typeface="Trebuchet MS"/>
                <a:cs typeface="Trebuchet MS"/>
              </a:rPr>
              <a:t>мониторинг</a:t>
            </a:r>
            <a:r>
              <a:rPr sz="1400" b="1" spc="160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B5B5D"/>
                </a:solidFill>
                <a:latin typeface="Arial"/>
                <a:cs typeface="Arial"/>
              </a:rPr>
              <a:t>питания </a:t>
            </a:r>
            <a:r>
              <a:rPr sz="1400" spc="-50" dirty="0">
                <a:solidFill>
                  <a:srgbClr val="5B5B5D"/>
                </a:solidFill>
                <a:latin typeface="Arial"/>
                <a:cs typeface="Arial"/>
              </a:rPr>
              <a:t>детей</a:t>
            </a:r>
            <a:r>
              <a:rPr sz="1400" spc="-1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5B5B5D"/>
                </a:solidFill>
                <a:latin typeface="Arial"/>
                <a:cs typeface="Arial"/>
              </a:rPr>
              <a:t>в</a:t>
            </a:r>
            <a:r>
              <a:rPr sz="1400" spc="405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400" spc="-10" smtClean="0">
                <a:solidFill>
                  <a:srgbClr val="5B5B5D"/>
                </a:solidFill>
                <a:latin typeface="Arial"/>
                <a:cs typeface="Arial"/>
              </a:rPr>
              <a:t>школ</a:t>
            </a:r>
            <a:r>
              <a:rPr lang="ru-RU" sz="1400" spc="-10" dirty="0">
                <a:solidFill>
                  <a:srgbClr val="5B5B5D"/>
                </a:solidFill>
                <a:latin typeface="Arial"/>
                <a:cs typeface="Arial"/>
              </a:rPr>
              <a:t>е</a:t>
            </a:r>
            <a:endParaRPr sz="1400">
              <a:latin typeface="Arial"/>
              <a:cs typeface="Arial"/>
            </a:endParaRPr>
          </a:p>
          <a:p>
            <a:pPr marL="12700" marR="197485">
              <a:lnSpc>
                <a:spcPct val="111100"/>
              </a:lnSpc>
              <a:spcBef>
                <a:spcPts val="295"/>
              </a:spcBef>
            </a:pPr>
            <a:r>
              <a:rPr sz="1400" spc="-10" dirty="0">
                <a:solidFill>
                  <a:srgbClr val="5B5B5D"/>
                </a:solidFill>
                <a:latin typeface="Arial"/>
                <a:cs typeface="Arial"/>
              </a:rPr>
              <a:t>-</a:t>
            </a:r>
            <a:r>
              <a:rPr sz="1400" b="1" spc="-10" dirty="0">
                <a:solidFill>
                  <a:srgbClr val="5B5B5D"/>
                </a:solidFill>
                <a:latin typeface="Trebuchet MS"/>
                <a:cs typeface="Trebuchet MS"/>
              </a:rPr>
              <a:t>социологический </a:t>
            </a:r>
            <a:r>
              <a:rPr sz="1400" b="1" dirty="0">
                <a:solidFill>
                  <a:srgbClr val="5B5B5D"/>
                </a:solidFill>
                <a:latin typeface="Trebuchet MS"/>
                <a:cs typeface="Trebuchet MS"/>
              </a:rPr>
              <a:t>опрос</a:t>
            </a:r>
            <a:r>
              <a:rPr sz="1400" b="1" spc="605" dirty="0">
                <a:solidFill>
                  <a:srgbClr val="5B5B5D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5B5B5D"/>
                </a:solidFill>
                <a:latin typeface="Arial"/>
                <a:cs typeface="Arial"/>
              </a:rPr>
              <a:t>родителей</a:t>
            </a:r>
            <a:r>
              <a:rPr sz="1400" spc="-3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5B5B5D"/>
                </a:solidFill>
                <a:latin typeface="Arial"/>
                <a:cs typeface="Arial"/>
              </a:rPr>
              <a:t>и </a:t>
            </a:r>
            <a:r>
              <a:rPr sz="1400" dirty="0">
                <a:solidFill>
                  <a:srgbClr val="5B5B5D"/>
                </a:solidFill>
                <a:latin typeface="Arial"/>
                <a:cs typeface="Arial"/>
              </a:rPr>
              <a:t>школьников</a:t>
            </a:r>
            <a:r>
              <a:rPr sz="1400" spc="1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B5B5D"/>
                </a:solidFill>
                <a:latin typeface="Arial"/>
                <a:cs typeface="Arial"/>
              </a:rPr>
              <a:t>по</a:t>
            </a:r>
            <a:r>
              <a:rPr sz="1400" spc="57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400" spc="-30" dirty="0">
                <a:solidFill>
                  <a:srgbClr val="5B5B5D"/>
                </a:solidFill>
                <a:latin typeface="Arial"/>
                <a:cs typeface="Arial"/>
              </a:rPr>
              <a:t>качеству </a:t>
            </a:r>
            <a:r>
              <a:rPr sz="1400" dirty="0">
                <a:solidFill>
                  <a:srgbClr val="5B5B5D"/>
                </a:solidFill>
                <a:latin typeface="Arial"/>
                <a:cs typeface="Arial"/>
              </a:rPr>
              <a:t>школьного</a:t>
            </a:r>
            <a:r>
              <a:rPr sz="1400" spc="-5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5B5B5D"/>
                </a:solidFill>
                <a:latin typeface="Arial"/>
                <a:cs typeface="Arial"/>
              </a:rPr>
              <a:t>питания </a:t>
            </a:r>
            <a:r>
              <a:rPr sz="1400" spc="-10" smtClean="0">
                <a:solidFill>
                  <a:srgbClr val="5B5B5D"/>
                </a:solidFill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12700" marR="20320">
              <a:lnSpc>
                <a:spcPct val="111200"/>
              </a:lnSpc>
              <a:spcBef>
                <a:spcPts val="290"/>
              </a:spcBef>
            </a:pP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30414" y="3529685"/>
            <a:ext cx="2240280" cy="2324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95"/>
              </a:spcBef>
            </a:pPr>
            <a:r>
              <a:rPr sz="1400" smtClean="0">
                <a:solidFill>
                  <a:srgbClr val="5B5B5D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515112"/>
            <a:ext cx="10860151" cy="6342885"/>
            <a:chOff x="0" y="515112"/>
            <a:chExt cx="10860151" cy="63428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42659"/>
              <a:ext cx="2881884" cy="81533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129016" y="515112"/>
              <a:ext cx="2731135" cy="2731135"/>
            </a:xfrm>
            <a:custGeom>
              <a:avLst/>
              <a:gdLst/>
              <a:ahLst/>
              <a:cxnLst/>
              <a:rect l="l" t="t" r="r" b="b"/>
              <a:pathLst>
                <a:path w="2731134" h="2731135">
                  <a:moveTo>
                    <a:pt x="2731007" y="0"/>
                  </a:moveTo>
                  <a:lnTo>
                    <a:pt x="0" y="0"/>
                  </a:lnTo>
                  <a:lnTo>
                    <a:pt x="0" y="2731007"/>
                  </a:lnTo>
                  <a:lnTo>
                    <a:pt x="2731007" y="2731007"/>
                  </a:lnTo>
                  <a:lnTo>
                    <a:pt x="2731007" y="0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31707" y="717804"/>
              <a:ext cx="2324100" cy="2324100"/>
            </a:xfrm>
            <a:custGeom>
              <a:avLst/>
              <a:gdLst/>
              <a:ahLst/>
              <a:cxnLst/>
              <a:rect l="l" t="t" r="r" b="b"/>
              <a:pathLst>
                <a:path w="2324100" h="2324100">
                  <a:moveTo>
                    <a:pt x="2324100" y="0"/>
                  </a:moveTo>
                  <a:lnTo>
                    <a:pt x="0" y="0"/>
                  </a:lnTo>
                  <a:lnTo>
                    <a:pt x="0" y="2324100"/>
                  </a:lnTo>
                  <a:lnTo>
                    <a:pt x="2324100" y="2324100"/>
                  </a:lnTo>
                  <a:lnTo>
                    <a:pt x="232410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265" name="Picture 1" descr="C:\Users\DNS\Desktop\питание\WhatsApp Image 2022-09-13 at 23.02.35.jpeg"/>
          <p:cNvPicPr>
            <a:picLocks noChangeAspect="1" noChangeArrowheads="1"/>
          </p:cNvPicPr>
          <p:nvPr/>
        </p:nvPicPr>
        <p:blipFill>
          <a:blip r:embed="rId3"/>
          <a:srcRect t="19000" b="21000"/>
          <a:stretch>
            <a:fillRect/>
          </a:stretch>
        </p:blipFill>
        <p:spPr bwMode="auto">
          <a:xfrm>
            <a:off x="8229600" y="609600"/>
            <a:ext cx="25146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E7E7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991</Words>
  <Application>Microsoft Office PowerPoint</Application>
  <PresentationFormat>Произвольный</PresentationFormat>
  <Paragraphs>180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Trebuchet MS</vt:lpstr>
      <vt:lpstr>Times New Roman</vt:lpstr>
      <vt:lpstr>Verdana</vt:lpstr>
      <vt:lpstr>Calibri</vt:lpstr>
      <vt:lpstr>Wingdings</vt:lpstr>
      <vt:lpstr>Office Theme</vt:lpstr>
      <vt:lpstr>Слайд 1</vt:lpstr>
      <vt:lpstr>АКТУАЛЬНОСТЬ</vt:lpstr>
      <vt:lpstr>Организация питания обучающихся </vt:lpstr>
      <vt:lpstr>Организация питания обучающихся </vt:lpstr>
      <vt:lpstr>Слайд 5</vt:lpstr>
      <vt:lpstr>Основные задачи комиссии по контролю за организацией питания обучающихся:  </vt:lpstr>
      <vt:lpstr>ПРЕИМУЩЕСТВА УЧАСТИЯ РОДИТЕЛЕЙ</vt:lpstr>
      <vt:lpstr>НОРМАТИВНАЯ БАЗА</vt:lpstr>
      <vt:lpstr>НОРМАТИВНАЯ БАЗА</vt:lpstr>
      <vt:lpstr>ДОКУМЕНТЫ И ИНСТРУМЕНТЫ</vt:lpstr>
      <vt:lpstr>ЭТАПЫ СОВЕРШЕНСТВОВАНИЯ</vt:lpstr>
      <vt:lpstr>РОДИТЕЛЬСКИЙ МОНИТОРИНГ ОРГАНИЗАЦИИ ПИТАНИЯ</vt:lpstr>
      <vt:lpstr>ЭКСПРЕСС – АНАЛИЗ МЕНЮ</vt:lpstr>
      <vt:lpstr>ИЗМЕРЕНИЕ ТЕМПЕРАТУРЫ БЛЮД</vt:lpstr>
      <vt:lpstr>ОЦЕНКА УРОВНЯ ОТХОДОВ</vt:lpstr>
      <vt:lpstr>БЕСЕДЫ С ДЕТЬМИ</vt:lpstr>
      <vt:lpstr>Контроль за поставкой продуктов</vt:lpstr>
      <vt:lpstr>ФИКСАЦИЯ И ОБСУЖДЕНИЕ РЕЗУЛЬТАТОВ</vt:lpstr>
      <vt:lpstr>ИНФОРМИРОВАНИЕ</vt:lpstr>
      <vt:lpstr>РЕЗУЛЬТАТЫ РОДИТЕЛЬСКОГО КОНТРОЛЯ</vt:lpstr>
      <vt:lpstr>ЧТО СДЕЛАНО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Радоман</dc:creator>
  <cp:lastModifiedBy>DNS</cp:lastModifiedBy>
  <cp:revision>19</cp:revision>
  <dcterms:created xsi:type="dcterms:W3CDTF">2022-07-29T04:01:08Z</dcterms:created>
  <dcterms:modified xsi:type="dcterms:W3CDTF">2022-09-15T16:17:46Z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2020-05-21T00:00:00Z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2022-07-29T00:00:00Z</vt:filetime>
  </property>
</Properties>
</file>